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7" r:id="rId4"/>
    <p:sldId id="318" r:id="rId5"/>
    <p:sldId id="319" r:id="rId6"/>
    <p:sldId id="320" r:id="rId7"/>
    <p:sldId id="364" r:id="rId8"/>
    <p:sldId id="261" r:id="rId9"/>
    <p:sldId id="322" r:id="rId10"/>
    <p:sldId id="324" r:id="rId11"/>
    <p:sldId id="327" r:id="rId12"/>
    <p:sldId id="328" r:id="rId13"/>
    <p:sldId id="329" r:id="rId14"/>
    <p:sldId id="330" r:id="rId15"/>
    <p:sldId id="331" r:id="rId16"/>
    <p:sldId id="332" r:id="rId17"/>
    <p:sldId id="333" r:id="rId18"/>
    <p:sldId id="334" r:id="rId19"/>
    <p:sldId id="348" r:id="rId20"/>
    <p:sldId id="335" r:id="rId21"/>
    <p:sldId id="336" r:id="rId22"/>
    <p:sldId id="337" r:id="rId23"/>
    <p:sldId id="338" r:id="rId24"/>
    <p:sldId id="340" r:id="rId25"/>
    <p:sldId id="341" r:id="rId26"/>
    <p:sldId id="343" r:id="rId27"/>
    <p:sldId id="344" r:id="rId28"/>
    <p:sldId id="346" r:id="rId29"/>
    <p:sldId id="307" r:id="rId30"/>
    <p:sldId id="265" r:id="rId31"/>
    <p:sldId id="353" r:id="rId32"/>
    <p:sldId id="349" r:id="rId33"/>
    <p:sldId id="268" r:id="rId34"/>
    <p:sldId id="350" r:id="rId35"/>
    <p:sldId id="351" r:id="rId36"/>
    <p:sldId id="352" r:id="rId37"/>
    <p:sldId id="355" r:id="rId38"/>
    <p:sldId id="356" r:id="rId39"/>
    <p:sldId id="357" r:id="rId40"/>
    <p:sldId id="358" r:id="rId41"/>
    <p:sldId id="359" r:id="rId42"/>
    <p:sldId id="360" r:id="rId43"/>
    <p:sldId id="361" r:id="rId44"/>
    <p:sldId id="362" r:id="rId45"/>
    <p:sldId id="363"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1" autoAdjust="0"/>
    <p:restoredTop sz="94660"/>
  </p:normalViewPr>
  <p:slideViewPr>
    <p:cSldViewPr snapToGrid="0">
      <p:cViewPr varScale="1">
        <p:scale>
          <a:sx n="111" d="100"/>
          <a:sy n="111" d="100"/>
        </p:scale>
        <p:origin x="58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D3336-6154-56A2-25F9-DE19CA62083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17EDC5-D4BB-582C-3997-6AB6F722CD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46D30F-C48A-A8DF-5EC8-BAD076164317}"/>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5" name="Footer Placeholder 4">
            <a:extLst>
              <a:ext uri="{FF2B5EF4-FFF2-40B4-BE49-F238E27FC236}">
                <a16:creationId xmlns:a16="http://schemas.microsoft.com/office/drawing/2014/main" id="{C53F00B9-ACE9-CC02-3D40-0BA57F415C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946985-4E9E-9E2B-5D0F-799A57D43A2A}"/>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3916175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396CD-90E7-1934-0B48-BC275138D6B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49930E-B447-F71C-3B57-AC3E245F3B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6CEDA1-2AC2-CA9B-48DE-697A2FF4F279}"/>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5" name="Footer Placeholder 4">
            <a:extLst>
              <a:ext uri="{FF2B5EF4-FFF2-40B4-BE49-F238E27FC236}">
                <a16:creationId xmlns:a16="http://schemas.microsoft.com/office/drawing/2014/main" id="{1AE4D4B0-11E7-D7FF-FF22-E59FB20EDF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68EC84-9DFF-D9C7-3392-E8C55BA90DDE}"/>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3948271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1A6C6C-CE4B-9C59-EA99-877516368DB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5A4859-D4BC-ED57-AF82-4288109078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8D86AC-AE9A-7820-BC68-477072FDF567}"/>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5" name="Footer Placeholder 4">
            <a:extLst>
              <a:ext uri="{FF2B5EF4-FFF2-40B4-BE49-F238E27FC236}">
                <a16:creationId xmlns:a16="http://schemas.microsoft.com/office/drawing/2014/main" id="{07238AAE-A21F-B4C3-050D-589FAB6011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37F6E7-BC97-B4DC-57B5-1279A022C76E}"/>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1525832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7357E-B0CE-B969-79A8-D2E6A1AE6E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96AD42-52B6-A054-0D9D-2782D63559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E6A27A-8611-C842-843A-96E39CFE0AB3}"/>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5" name="Footer Placeholder 4">
            <a:extLst>
              <a:ext uri="{FF2B5EF4-FFF2-40B4-BE49-F238E27FC236}">
                <a16:creationId xmlns:a16="http://schemas.microsoft.com/office/drawing/2014/main" id="{AAE9435B-5890-FB4A-B6A0-1513ED7FD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4F818C-7D9E-17B9-F1A0-3572022395B6}"/>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1578891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DFCB3-FDAA-32B8-DDB2-3F5BE86837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34C44F-DCF8-495C-FC82-30C8C0A04B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78B1E1-FEAE-C417-8BB6-C3B261D9AC29}"/>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5" name="Footer Placeholder 4">
            <a:extLst>
              <a:ext uri="{FF2B5EF4-FFF2-40B4-BE49-F238E27FC236}">
                <a16:creationId xmlns:a16="http://schemas.microsoft.com/office/drawing/2014/main" id="{F006A653-CE1E-454B-BC8E-00DC4FF11F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435214-1A71-FBEB-1368-7172E1E93694}"/>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1057682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4C437-4A19-BDF2-0F9F-22A23CAD98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115058-CDAF-3625-4EB1-02A0963D49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207901-9B65-4FDF-F84F-EF3371F15D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D2958F-A148-C322-CF16-4FF7AEE7A641}"/>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6" name="Footer Placeholder 5">
            <a:extLst>
              <a:ext uri="{FF2B5EF4-FFF2-40B4-BE49-F238E27FC236}">
                <a16:creationId xmlns:a16="http://schemas.microsoft.com/office/drawing/2014/main" id="{1AC5BA37-B708-A28A-389B-2B0F582586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ECC6D5-D329-3ECB-B716-DFDAF31B88B0}"/>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3395031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9F656-8E56-B0BB-38CB-48FC265AEF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F45DB94-91A2-343A-E0F4-A5B45ABCDC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A778BE-F8AB-B63C-E54A-3520A1CCA6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1963E3-9CC1-8A57-CE5F-FBEA03CF88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0D7B28-CEEE-C2F9-FAE9-89062A4DB4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D0F72D-996F-B258-62D7-F69C6E0BD637}"/>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8" name="Footer Placeholder 7">
            <a:extLst>
              <a:ext uri="{FF2B5EF4-FFF2-40B4-BE49-F238E27FC236}">
                <a16:creationId xmlns:a16="http://schemas.microsoft.com/office/drawing/2014/main" id="{F1D753FA-5ABF-B1B6-5B1E-D7694372846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1E8E7E-E369-AF9A-D3C0-04841A80AB4A}"/>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569625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DC5EE-599E-9598-1AF4-0C5230944D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6AC7AA-1AE5-412B-E4D1-97471A841BF0}"/>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4" name="Footer Placeholder 3">
            <a:extLst>
              <a:ext uri="{FF2B5EF4-FFF2-40B4-BE49-F238E27FC236}">
                <a16:creationId xmlns:a16="http://schemas.microsoft.com/office/drawing/2014/main" id="{9F5180CC-6BAA-63A6-C342-8FF71FAF9C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A6C9CA-8F45-6694-00B3-4E74B9D89BFB}"/>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2098004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F941EB-A68E-3707-154D-7B6AC2C798E3}"/>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3" name="Footer Placeholder 2">
            <a:extLst>
              <a:ext uri="{FF2B5EF4-FFF2-40B4-BE49-F238E27FC236}">
                <a16:creationId xmlns:a16="http://schemas.microsoft.com/office/drawing/2014/main" id="{25F1D6A6-741D-31E5-11C6-AD70723E18C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E07A6D-A5A3-7F4B-EC76-7E37E993162B}"/>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315375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82310-18ED-04DD-E86B-24B3530FAE5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170D11-3085-E567-7CE9-A802C12234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9996F0-38FA-9FBC-D644-BF8EE7951E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93573F-827C-CB85-EFEA-B3EE3E98916B}"/>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6" name="Footer Placeholder 5">
            <a:extLst>
              <a:ext uri="{FF2B5EF4-FFF2-40B4-BE49-F238E27FC236}">
                <a16:creationId xmlns:a16="http://schemas.microsoft.com/office/drawing/2014/main" id="{6C86567B-0C72-35FA-B9FA-6746CB7087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718A3D-BEA8-18B0-1368-F54E9DF95164}"/>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3788927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5EA79-88B2-8C7F-D25D-E418067407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F55C29D-129E-F6B2-80D8-1F4F7CF7E2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24495FE-60C7-66E5-C6D3-061D3C7C74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502488-CBFA-1461-DD01-B166EB983C75}"/>
              </a:ext>
            </a:extLst>
          </p:cNvPr>
          <p:cNvSpPr>
            <a:spLocks noGrp="1"/>
          </p:cNvSpPr>
          <p:nvPr>
            <p:ph type="dt" sz="half" idx="10"/>
          </p:nvPr>
        </p:nvSpPr>
        <p:spPr/>
        <p:txBody>
          <a:bodyPr/>
          <a:lstStyle/>
          <a:p>
            <a:fld id="{7FF0C752-9F5F-486E-8353-1C6EEB4F2214}" type="datetimeFigureOut">
              <a:rPr lang="en-US" smtClean="0"/>
              <a:t>11/8/2023</a:t>
            </a:fld>
            <a:endParaRPr lang="en-US"/>
          </a:p>
        </p:txBody>
      </p:sp>
      <p:sp>
        <p:nvSpPr>
          <p:cNvPr id="6" name="Footer Placeholder 5">
            <a:extLst>
              <a:ext uri="{FF2B5EF4-FFF2-40B4-BE49-F238E27FC236}">
                <a16:creationId xmlns:a16="http://schemas.microsoft.com/office/drawing/2014/main" id="{BFBB6E49-E302-E0B8-1CEC-1831CDC095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F55092-7543-B790-3FDE-19A89EF9E57B}"/>
              </a:ext>
            </a:extLst>
          </p:cNvPr>
          <p:cNvSpPr>
            <a:spLocks noGrp="1"/>
          </p:cNvSpPr>
          <p:nvPr>
            <p:ph type="sldNum" sz="quarter" idx="12"/>
          </p:nvPr>
        </p:nvSpPr>
        <p:spPr/>
        <p:txBody>
          <a:bodyPr/>
          <a:lstStyle/>
          <a:p>
            <a:fld id="{0AB6C19E-5EC6-4258-8E6C-48205DEA031F}" type="slidenum">
              <a:rPr lang="en-US" smtClean="0"/>
              <a:t>‹#›</a:t>
            </a:fld>
            <a:endParaRPr lang="en-US"/>
          </a:p>
        </p:txBody>
      </p:sp>
    </p:spTree>
    <p:extLst>
      <p:ext uri="{BB962C8B-B14F-4D97-AF65-F5344CB8AC3E}">
        <p14:creationId xmlns:p14="http://schemas.microsoft.com/office/powerpoint/2010/main" val="3406325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6DBF8-8363-6723-4D4B-A31DC9AAB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90C3FF-F5AB-DE03-A597-BBFE78951A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831A5F-8F7E-C965-44B4-B0EE7003DE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0C752-9F5F-486E-8353-1C6EEB4F2214}" type="datetimeFigureOut">
              <a:rPr lang="en-US" smtClean="0"/>
              <a:t>11/8/2023</a:t>
            </a:fld>
            <a:endParaRPr lang="en-US"/>
          </a:p>
        </p:txBody>
      </p:sp>
      <p:sp>
        <p:nvSpPr>
          <p:cNvPr id="5" name="Footer Placeholder 4">
            <a:extLst>
              <a:ext uri="{FF2B5EF4-FFF2-40B4-BE49-F238E27FC236}">
                <a16:creationId xmlns:a16="http://schemas.microsoft.com/office/drawing/2014/main" id="{EA2307C5-9842-2C8D-898D-D8EB3D53D1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271CAC9-AFEE-251B-E544-401FE474A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B6C19E-5EC6-4258-8E6C-48205DEA031F}" type="slidenum">
              <a:rPr lang="en-US" smtClean="0"/>
              <a:t>‹#›</a:t>
            </a:fld>
            <a:endParaRPr lang="en-US"/>
          </a:p>
        </p:txBody>
      </p:sp>
    </p:spTree>
    <p:extLst>
      <p:ext uri="{BB962C8B-B14F-4D97-AF65-F5344CB8AC3E}">
        <p14:creationId xmlns:p14="http://schemas.microsoft.com/office/powerpoint/2010/main" val="1547158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2.jpg"/><Relationship Id="rId1" Type="http://schemas.openxmlformats.org/officeDocument/2006/relationships/slideLayout" Target="../slideLayouts/slideLayout6.xml"/><Relationship Id="rId4" Type="http://schemas.openxmlformats.org/officeDocument/2006/relationships/image" Target="../media/image47.jp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87175C-9608-E7C7-76CB-20B2226EEB8D}"/>
              </a:ext>
            </a:extLst>
          </p:cNvPr>
          <p:cNvSpPr>
            <a:spLocks noGrp="1"/>
          </p:cNvSpPr>
          <p:nvPr>
            <p:ph type="title"/>
          </p:nvPr>
        </p:nvSpPr>
        <p:spPr/>
        <p:txBody>
          <a:bodyPr>
            <a:normAutofit fontScale="90000"/>
          </a:bodyPr>
          <a:lstStyle/>
          <a:p>
            <a:pPr algn="ctr"/>
            <a:r>
              <a:rPr lang="en-US" b="1" dirty="0"/>
              <a:t>The Human Locomotion Fall Prevention Protocol:</a:t>
            </a:r>
            <a:br>
              <a:rPr lang="en-US" dirty="0"/>
            </a:br>
            <a:r>
              <a:rPr lang="en-US" sz="4000" i="1" dirty="0"/>
              <a:t>How to Create a Customized Treatment Program to Maintain Strength and Agility as You Age</a:t>
            </a:r>
          </a:p>
        </p:txBody>
      </p:sp>
      <p:pic>
        <p:nvPicPr>
          <p:cNvPr id="8" name="Content Placeholder 7">
            <a:extLst>
              <a:ext uri="{FF2B5EF4-FFF2-40B4-BE49-F238E27FC236}">
                <a16:creationId xmlns:a16="http://schemas.microsoft.com/office/drawing/2014/main" id="{3C7A3EEB-463B-2DEB-2DC0-49E3A1CE3BAC}"/>
              </a:ext>
            </a:extLst>
          </p:cNvPr>
          <p:cNvPicPr>
            <a:picLocks noGrp="1" noChangeAspect="1"/>
          </p:cNvPicPr>
          <p:nvPr>
            <p:ph idx="1"/>
          </p:nvPr>
        </p:nvPicPr>
        <p:blipFill>
          <a:blip r:embed="rId2"/>
          <a:stretch>
            <a:fillRect/>
          </a:stretch>
        </p:blipFill>
        <p:spPr>
          <a:xfrm>
            <a:off x="3986129" y="1828219"/>
            <a:ext cx="4219741" cy="4664656"/>
          </a:xfrm>
        </p:spPr>
      </p:pic>
    </p:spTree>
    <p:extLst>
      <p:ext uri="{BB962C8B-B14F-4D97-AF65-F5344CB8AC3E}">
        <p14:creationId xmlns:p14="http://schemas.microsoft.com/office/powerpoint/2010/main" val="1188002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652F7F-92C6-4BC5-BC2A-77A3986C3C35}"/>
              </a:ext>
            </a:extLst>
          </p:cNvPr>
          <p:cNvSpPr>
            <a:spLocks noGrp="1"/>
          </p:cNvSpPr>
          <p:nvPr>
            <p:ph type="title"/>
          </p:nvPr>
        </p:nvSpPr>
        <p:spPr>
          <a:xfrm>
            <a:off x="484634" y="742951"/>
            <a:ext cx="3734942" cy="4962524"/>
          </a:xfrm>
        </p:spPr>
        <p:txBody>
          <a:bodyPr>
            <a:normAutofit/>
          </a:bodyPr>
          <a:lstStyle/>
          <a:p>
            <a:pPr algn="ctr"/>
            <a:r>
              <a:rPr lang="en-US" sz="2400" dirty="0">
                <a:solidFill>
                  <a:srgbClr val="FFFFFF"/>
                </a:solidFill>
              </a:rPr>
              <a:t>Test 4: The Sit-to-Stand Test. </a:t>
            </a:r>
            <a:br>
              <a:rPr lang="en-US" sz="2300" dirty="0">
                <a:solidFill>
                  <a:srgbClr val="FFFFFF"/>
                </a:solidFill>
              </a:rPr>
            </a:br>
            <a:br>
              <a:rPr lang="en-US" sz="2300" dirty="0">
                <a:solidFill>
                  <a:srgbClr val="FFFFFF"/>
                </a:solidFill>
              </a:rPr>
            </a:br>
            <a:r>
              <a:rPr lang="en-US" sz="2000" dirty="0">
                <a:solidFill>
                  <a:srgbClr val="FFFFFF"/>
                </a:solidFill>
              </a:rPr>
              <a:t>This highly reliable test is performed by seeing how long it takes you to stand from a seated position 5 times. You should be able to complete this test in anywhere from 10-15 seconds, depending upon your age.</a:t>
            </a:r>
          </a:p>
        </p:txBody>
      </p:sp>
      <p:pic>
        <p:nvPicPr>
          <p:cNvPr id="4" name="Picture 3" descr="A person sitting on a chair with her hands crossed&#10;&#10;Description automatically generated">
            <a:extLst>
              <a:ext uri="{FF2B5EF4-FFF2-40B4-BE49-F238E27FC236}">
                <a16:creationId xmlns:a16="http://schemas.microsoft.com/office/drawing/2014/main" id="{6346D5E6-616B-C37E-8D41-D9306AAA0A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3822" y="1155614"/>
            <a:ext cx="6553545" cy="4554713"/>
          </a:xfrm>
          <a:prstGeom prst="rect">
            <a:avLst/>
          </a:prstGeom>
        </p:spPr>
      </p:pic>
    </p:spTree>
    <p:extLst>
      <p:ext uri="{BB962C8B-B14F-4D97-AF65-F5344CB8AC3E}">
        <p14:creationId xmlns:p14="http://schemas.microsoft.com/office/powerpoint/2010/main" val="2355330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68AF5748-FED8-45BA-8631-26D1D10F3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A20460-A6F8-B15F-2F67-3C01A59CCE32}"/>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2000" b="1" kern="1200" dirty="0">
                <a:solidFill>
                  <a:schemeClr val="tx1"/>
                </a:solidFill>
                <a:latin typeface="+mj-lt"/>
                <a:ea typeface="+mj-ea"/>
                <a:cs typeface="+mj-cs"/>
              </a:rPr>
              <a:t>Test 5: The Alternate Step Test. </a:t>
            </a:r>
            <a:br>
              <a:rPr lang="en-US" sz="1900" kern="1200" dirty="0">
                <a:solidFill>
                  <a:schemeClr val="tx1"/>
                </a:solidFill>
                <a:latin typeface="+mj-lt"/>
                <a:ea typeface="+mj-ea"/>
                <a:cs typeface="+mj-cs"/>
              </a:rPr>
            </a:br>
            <a:br>
              <a:rPr lang="en-US" sz="1900" kern="1200" dirty="0">
                <a:solidFill>
                  <a:schemeClr val="tx1"/>
                </a:solidFill>
                <a:latin typeface="+mj-lt"/>
                <a:ea typeface="+mj-ea"/>
                <a:cs typeface="+mj-cs"/>
              </a:rPr>
            </a:br>
            <a:r>
              <a:rPr lang="en-US" sz="1900" kern="1200" dirty="0">
                <a:solidFill>
                  <a:schemeClr val="tx1"/>
                </a:solidFill>
                <a:latin typeface="+mj-lt"/>
                <a:ea typeface="+mj-ea"/>
                <a:cs typeface="+mj-cs"/>
              </a:rPr>
              <a:t>This test is performed by alternately stepping up then down on a 7.5-inch step. For safety, the step should be positioned in front of a wall, and you should keep your arms out at all times for balance. </a:t>
            </a:r>
            <a:r>
              <a:rPr lang="en-US" sz="2000" b="1" i="1" kern="1200" dirty="0">
                <a:solidFill>
                  <a:schemeClr val="tx1"/>
                </a:solidFill>
                <a:latin typeface="+mj-lt"/>
                <a:ea typeface="+mj-ea"/>
                <a:cs typeface="+mj-cs"/>
              </a:rPr>
              <a:t>The goal is to do a do 8 steps in less than 10 seconds.</a:t>
            </a:r>
          </a:p>
        </p:txBody>
      </p:sp>
      <p:sp>
        <p:nvSpPr>
          <p:cNvPr id="21" name="Rectangle 2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6" name="Content Placeholder 5" descr="A person doing step aerobics&#10;&#10;Description automatically generated">
            <a:extLst>
              <a:ext uri="{FF2B5EF4-FFF2-40B4-BE49-F238E27FC236}">
                <a16:creationId xmlns:a16="http://schemas.microsoft.com/office/drawing/2014/main" id="{8CF64288-9BFA-DAE8-B621-53B9F052438E}"/>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64608" y="1735920"/>
            <a:ext cx="6846363" cy="3234906"/>
          </a:xfrm>
          <a:prstGeom prst="rect">
            <a:avLst/>
          </a:prstGeom>
        </p:spPr>
      </p:pic>
    </p:spTree>
    <p:extLst>
      <p:ext uri="{BB962C8B-B14F-4D97-AF65-F5344CB8AC3E}">
        <p14:creationId xmlns:p14="http://schemas.microsoft.com/office/powerpoint/2010/main" val="2086864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21C4EA8-6B83-4338-913D-D75D3C4F3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9F1871E-5784-26CC-5CC6-B6ADAAA5911C}"/>
              </a:ext>
            </a:extLst>
          </p:cNvPr>
          <p:cNvSpPr>
            <a:spLocks noGrp="1"/>
          </p:cNvSpPr>
          <p:nvPr>
            <p:ph type="title"/>
          </p:nvPr>
        </p:nvSpPr>
        <p:spPr>
          <a:xfrm>
            <a:off x="367750" y="-240438"/>
            <a:ext cx="3289850" cy="3736540"/>
          </a:xfrm>
        </p:spPr>
        <p:txBody>
          <a:bodyPr vert="horz" lIns="91440" tIns="45720" rIns="91440" bIns="45720" rtlCol="0" anchor="b">
            <a:normAutofit/>
          </a:bodyPr>
          <a:lstStyle/>
          <a:p>
            <a:pPr algn="ctr"/>
            <a:r>
              <a:rPr lang="en-US" sz="2400" b="1" dirty="0"/>
              <a:t>Test 6: Strength of the Hip Rotators. </a:t>
            </a:r>
            <a:br>
              <a:rPr lang="en-US" sz="1800" dirty="0"/>
            </a:br>
            <a:r>
              <a:rPr lang="en-US" sz="1800" dirty="0"/>
              <a:t>Strong hips protect you against falling sidewards, which is important as almost all hip fractures are the result of a sidewards fall. </a:t>
            </a:r>
            <a:r>
              <a:rPr lang="en-US" sz="1800" b="1" dirty="0"/>
              <a:t>You should score 20% of your body weight with this test.</a:t>
            </a:r>
            <a:r>
              <a:rPr lang="en-US" sz="1800" dirty="0"/>
              <a:t> </a:t>
            </a:r>
          </a:p>
        </p:txBody>
      </p:sp>
      <p:grpSp>
        <p:nvGrpSpPr>
          <p:cNvPr id="14" name="Group 13">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15" name="Straight Connector 14">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1084"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diagram of the muscles of the hip&#10;&#10;Description automatically generated">
            <a:extLst>
              <a:ext uri="{FF2B5EF4-FFF2-40B4-BE49-F238E27FC236}">
                <a16:creationId xmlns:a16="http://schemas.microsoft.com/office/drawing/2014/main" id="{FBACE48A-3E9F-BC8F-6D6F-0AA5DEF7D1C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89339" y="3725554"/>
            <a:ext cx="2242071" cy="2902358"/>
          </a:xfrm>
          <a:prstGeom prst="rect">
            <a:avLst/>
          </a:prstGeom>
        </p:spPr>
      </p:pic>
      <p:pic>
        <p:nvPicPr>
          <p:cNvPr id="7" name="Content Placeholder 6" descr="A person sitting on a massage table&#10;&#10;Description automatically generated">
            <a:extLst>
              <a:ext uri="{FF2B5EF4-FFF2-40B4-BE49-F238E27FC236}">
                <a16:creationId xmlns:a16="http://schemas.microsoft.com/office/drawing/2014/main" id="{EFC3443E-4132-8998-9BC8-87A28953E67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83806" y="1839040"/>
            <a:ext cx="5189755" cy="3179919"/>
          </a:xfrm>
        </p:spPr>
      </p:pic>
    </p:spTree>
    <p:extLst>
      <p:ext uri="{BB962C8B-B14F-4D97-AF65-F5344CB8AC3E}">
        <p14:creationId xmlns:p14="http://schemas.microsoft.com/office/powerpoint/2010/main" val="1272327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F0793394-4D55-B106-73A0-EAB48D954F59}"/>
              </a:ext>
            </a:extLst>
          </p:cNvPr>
          <p:cNvSpPr>
            <a:spLocks noGrp="1"/>
          </p:cNvSpPr>
          <p:nvPr>
            <p:ph type="title"/>
          </p:nvPr>
        </p:nvSpPr>
        <p:spPr>
          <a:xfrm>
            <a:off x="643468" y="643467"/>
            <a:ext cx="4783938" cy="4567137"/>
          </a:xfrm>
        </p:spPr>
        <p:txBody>
          <a:bodyPr vert="horz" lIns="91440" tIns="45720" rIns="91440" bIns="45720" rtlCol="0" anchor="b">
            <a:normAutofit fontScale="90000"/>
          </a:bodyPr>
          <a:lstStyle/>
          <a:p>
            <a:r>
              <a:rPr lang="en-US" sz="2400" b="1" kern="1200" dirty="0">
                <a:solidFill>
                  <a:schemeClr val="tx1"/>
                </a:solidFill>
                <a:latin typeface="+mj-lt"/>
                <a:ea typeface="+mj-ea"/>
                <a:cs typeface="+mj-cs"/>
              </a:rPr>
              <a:t>Test 7: Core Strength. </a:t>
            </a:r>
            <a:br>
              <a:rPr lang="en-US" sz="2400" kern="1200" dirty="0">
                <a:solidFill>
                  <a:schemeClr val="tx1"/>
                </a:solidFill>
                <a:latin typeface="+mj-lt"/>
                <a:ea typeface="+mj-ea"/>
                <a:cs typeface="+mj-cs"/>
              </a:rPr>
            </a:br>
            <a:r>
              <a:rPr lang="en-US" sz="2000" dirty="0"/>
              <a:t>A strong core is incredibly important as it helps you get up from the ground should you have the misfortune of falling. It’s terrible to think about but </a:t>
            </a:r>
            <a:r>
              <a:rPr lang="en-US" sz="2200" b="1" dirty="0"/>
              <a:t>nearly 50% of people over the age of 70 who fall are unable to get up on their own. </a:t>
            </a:r>
            <a:r>
              <a:rPr lang="en-US" sz="2000" dirty="0"/>
              <a:t>For people who live alone, this can have disastrous consequences.</a:t>
            </a:r>
            <a:br>
              <a:rPr lang="en-US" sz="2000" dirty="0"/>
            </a:br>
            <a:br>
              <a:rPr lang="en-US" sz="2000" dirty="0"/>
            </a:br>
            <a:r>
              <a:rPr lang="en-US" sz="2000" dirty="0"/>
              <a:t>To test your core, rest on your side with your hip and knees flexed with the weight of your upper body equally supported by both arms. Next, while</a:t>
            </a:r>
            <a:br>
              <a:rPr lang="en-US" sz="2000" dirty="0"/>
            </a:br>
            <a:r>
              <a:rPr lang="en-US" sz="2000" dirty="0"/>
              <a:t>maintaining ground contact with the legs and</a:t>
            </a:r>
            <a:br>
              <a:rPr lang="en-US" sz="2000" dirty="0"/>
            </a:br>
            <a:r>
              <a:rPr lang="en-US" sz="2000" dirty="0"/>
              <a:t>the down knee, lift your pelvis up and</a:t>
            </a:r>
            <a:br>
              <a:rPr lang="en-US" sz="2000" dirty="0"/>
            </a:br>
            <a:r>
              <a:rPr lang="en-US" sz="2000" dirty="0"/>
              <a:t>forward, as if rising from a chair (arrow). </a:t>
            </a:r>
            <a:r>
              <a:rPr lang="en-US" sz="2200" b="1" dirty="0"/>
              <a:t>You</a:t>
            </a:r>
            <a:br>
              <a:rPr lang="en-US" sz="2200" b="1" dirty="0"/>
            </a:br>
            <a:r>
              <a:rPr lang="en-US" sz="2200" b="1" dirty="0"/>
              <a:t>should be able to hold this position for 45</a:t>
            </a:r>
            <a:br>
              <a:rPr lang="en-US" sz="2200" b="1" dirty="0"/>
            </a:br>
            <a:r>
              <a:rPr lang="en-US" sz="2200" b="1" dirty="0"/>
              <a:t>seconds.</a:t>
            </a:r>
            <a:endParaRPr lang="en-US" sz="2200" b="1" kern="1200" dirty="0">
              <a:solidFill>
                <a:schemeClr val="tx1"/>
              </a:solidFill>
            </a:endParaRPr>
          </a:p>
        </p:txBody>
      </p:sp>
      <p:pic>
        <p:nvPicPr>
          <p:cNvPr id="4" name="Picture 3" descr="A person doing a back stretch&#10;&#10;Description automatically generated with medium confidence">
            <a:extLst>
              <a:ext uri="{FF2B5EF4-FFF2-40B4-BE49-F238E27FC236}">
                <a16:creationId xmlns:a16="http://schemas.microsoft.com/office/drawing/2014/main" id="{F83616A8-3FDC-0AD3-75EE-149C21E9FB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785" y="929149"/>
            <a:ext cx="5860338" cy="4424555"/>
          </a:xfrm>
          <a:prstGeom prst="rect">
            <a:avLst/>
          </a:prstGeom>
        </p:spPr>
      </p:pic>
    </p:spTree>
    <p:extLst>
      <p:ext uri="{BB962C8B-B14F-4D97-AF65-F5344CB8AC3E}">
        <p14:creationId xmlns:p14="http://schemas.microsoft.com/office/powerpoint/2010/main" val="587705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E3B8CA-63D4-347D-D90F-747833D2C85A}"/>
              </a:ext>
            </a:extLst>
          </p:cNvPr>
          <p:cNvSpPr>
            <a:spLocks noGrp="1"/>
          </p:cNvSpPr>
          <p:nvPr>
            <p:ph type="title"/>
          </p:nvPr>
        </p:nvSpPr>
        <p:spPr>
          <a:xfrm>
            <a:off x="742950" y="742951"/>
            <a:ext cx="3476625" cy="4962524"/>
          </a:xfrm>
        </p:spPr>
        <p:txBody>
          <a:bodyPr vert="horz" lIns="91440" tIns="45720" rIns="91440" bIns="45720" rtlCol="0">
            <a:normAutofit fontScale="90000"/>
          </a:bodyPr>
          <a:lstStyle/>
          <a:p>
            <a:pPr algn="ctr"/>
            <a:r>
              <a:rPr lang="en-US" sz="2400" b="1" dirty="0">
                <a:solidFill>
                  <a:srgbClr val="FFFFFF"/>
                </a:solidFill>
              </a:rPr>
              <a:t>Test 8: The 10-Second Balance Test. </a:t>
            </a:r>
            <a:br>
              <a:rPr lang="en-US" sz="2400" b="1" dirty="0">
                <a:solidFill>
                  <a:srgbClr val="FFFFFF"/>
                </a:solidFill>
              </a:rPr>
            </a:br>
            <a:r>
              <a:rPr lang="en-US" sz="2000" dirty="0">
                <a:solidFill>
                  <a:srgbClr val="FFFFFF"/>
                </a:solidFill>
              </a:rPr>
              <a:t>You perform this test while barefoot and you get 3 chances to see if you can balance 10 seconds with your eyes open. This test was performed on 1702 older adults and 20% were unable to maintain balance for the full 10 seconds. Seven years later, 18% of that group had died. In contrast, only 5% of the people who were able to maintain balance had passed away. The average age at the start of this study was 62. The authors state that “</a:t>
            </a:r>
            <a:r>
              <a:rPr lang="en-US" sz="2200" b="1" dirty="0">
                <a:solidFill>
                  <a:srgbClr val="FFFFFF"/>
                </a:solidFill>
              </a:rPr>
              <a:t>unlike aerobic fitness, muscle strength and flexibility, balance tends to be reasonably preserved until the sixth decade of life, when comparatively, it starts to diminish quickly.”</a:t>
            </a:r>
          </a:p>
        </p:txBody>
      </p:sp>
      <p:pic>
        <p:nvPicPr>
          <p:cNvPr id="4" name="Picture 3" descr="A person in a red tank top and black shorts&#10;&#10;Description automatically generated">
            <a:extLst>
              <a:ext uri="{FF2B5EF4-FFF2-40B4-BE49-F238E27FC236}">
                <a16:creationId xmlns:a16="http://schemas.microsoft.com/office/drawing/2014/main" id="{66918A37-B2E0-3931-61A5-E2711A31E4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97155"/>
            <a:ext cx="3335501" cy="6478284"/>
          </a:xfrm>
          <a:prstGeom prst="rect">
            <a:avLst/>
          </a:prstGeom>
        </p:spPr>
      </p:pic>
    </p:spTree>
    <p:extLst>
      <p:ext uri="{BB962C8B-B14F-4D97-AF65-F5344CB8AC3E}">
        <p14:creationId xmlns:p14="http://schemas.microsoft.com/office/powerpoint/2010/main" val="3956181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7" name="Rectangle 36">
            <a:extLst>
              <a:ext uri="{FF2B5EF4-FFF2-40B4-BE49-F238E27FC236}">
                <a16:creationId xmlns:a16="http://schemas.microsoft.com/office/drawing/2014/main" id="{5428AC11-BFDF-42EF-80FF-717BBF9090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8628" y="1408629"/>
            <a:ext cx="6858000"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2CC56AF6-38E4-490B-8E2B-1A1037B4E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832"/>
            <a:ext cx="4355594" cy="404074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2339A6F5-AD6A-4D80-8AD9-6290D13AC4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513"/>
            <a:ext cx="6857572" cy="3581401"/>
          </a:xfrm>
          <a:prstGeom prst="rect">
            <a:avLst/>
          </a:prstGeom>
          <a:gradFill>
            <a:gsLst>
              <a:gs pos="0">
                <a:srgbClr val="000000">
                  <a:alpha val="61000"/>
                </a:srgbClr>
              </a:gs>
              <a:gs pos="95000">
                <a:schemeClr val="accent5">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779CC8E-CD49-327B-D063-35793DEA854B}"/>
              </a:ext>
            </a:extLst>
          </p:cNvPr>
          <p:cNvSpPr>
            <a:spLocks noGrp="1"/>
          </p:cNvSpPr>
          <p:nvPr>
            <p:ph type="title"/>
          </p:nvPr>
        </p:nvSpPr>
        <p:spPr>
          <a:xfrm>
            <a:off x="60741" y="904646"/>
            <a:ext cx="3914979" cy="2757975"/>
          </a:xfrm>
        </p:spPr>
        <p:txBody>
          <a:bodyPr vert="horz" lIns="91440" tIns="45720" rIns="91440" bIns="45720" rtlCol="0" anchor="t">
            <a:normAutofit fontScale="90000"/>
          </a:bodyPr>
          <a:lstStyle/>
          <a:p>
            <a:pPr algn="ctr"/>
            <a:r>
              <a:rPr lang="en-US" sz="2200" b="1" dirty="0">
                <a:solidFill>
                  <a:srgbClr val="FFFFFF"/>
                </a:solidFill>
              </a:rPr>
              <a:t>Test 9: Checking Cutaneous Sensation with a 256-CPS Tuning Fork. </a:t>
            </a:r>
            <a:br>
              <a:rPr lang="en-US" sz="1600" b="1" dirty="0">
                <a:solidFill>
                  <a:srgbClr val="FFFFFF"/>
                </a:solidFill>
              </a:rPr>
            </a:br>
            <a:br>
              <a:rPr lang="en-US" sz="2000" b="1" dirty="0">
                <a:solidFill>
                  <a:srgbClr val="FFFFFF"/>
                </a:solidFill>
              </a:rPr>
            </a:br>
            <a:r>
              <a:rPr lang="en-US" sz="2200" dirty="0">
                <a:solidFill>
                  <a:srgbClr val="FFFFFF"/>
                </a:solidFill>
              </a:rPr>
              <a:t>Like vision and hearing, an important yet underappreciated sensory system that worsens with age is the ability of cutaneous receptors located in the skin along bottom of our feet to accurately sense pressure. </a:t>
            </a:r>
            <a:br>
              <a:rPr lang="en-US" sz="2000" dirty="0">
                <a:solidFill>
                  <a:srgbClr val="FFFFFF"/>
                </a:solidFill>
              </a:rPr>
            </a:br>
            <a:r>
              <a:rPr lang="en-US" sz="2700" dirty="0">
                <a:solidFill>
                  <a:srgbClr val="FFFFFF"/>
                </a:solidFill>
              </a:rPr>
              <a:t>These receptors play a huge role in fall prevention as they signal muscles to pull us back to a safe position if we accidentally shift out weight too far in one direction.</a:t>
            </a:r>
          </a:p>
        </p:txBody>
      </p:sp>
      <p:pic>
        <p:nvPicPr>
          <p:cNvPr id="5" name="Picture 4" descr="A diagram of the foot&#10;&#10;Description automatically generated">
            <a:extLst>
              <a:ext uri="{FF2B5EF4-FFF2-40B4-BE49-F238E27FC236}">
                <a16:creationId xmlns:a16="http://schemas.microsoft.com/office/drawing/2014/main" id="{0E6991FE-DEC0-18D4-BC6A-B64AF11023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7324" y="1206300"/>
            <a:ext cx="6793814" cy="3617706"/>
          </a:xfrm>
          <a:prstGeom prst="rect">
            <a:avLst/>
          </a:prstGeom>
        </p:spPr>
      </p:pic>
      <p:sp>
        <p:nvSpPr>
          <p:cNvPr id="4" name="TextBox 3">
            <a:extLst>
              <a:ext uri="{FF2B5EF4-FFF2-40B4-BE49-F238E27FC236}">
                <a16:creationId xmlns:a16="http://schemas.microsoft.com/office/drawing/2014/main" id="{E899DA64-BC10-F72A-DAEB-926FC788715F}"/>
              </a:ext>
            </a:extLst>
          </p:cNvPr>
          <p:cNvSpPr txBox="1"/>
          <p:nvPr/>
        </p:nvSpPr>
        <p:spPr>
          <a:xfrm>
            <a:off x="4849091" y="4824006"/>
            <a:ext cx="6793814" cy="1077218"/>
          </a:xfrm>
          <a:prstGeom prst="rect">
            <a:avLst/>
          </a:prstGeom>
          <a:noFill/>
        </p:spPr>
        <p:txBody>
          <a:bodyPr wrap="square">
            <a:spAutoFit/>
          </a:bodyPr>
          <a:lstStyle/>
          <a:p>
            <a:pPr algn="ctr"/>
            <a:r>
              <a:rPr lang="en-US" sz="1600" b="1" dirty="0"/>
              <a:t>If your center of pressure goes too far to the side (A), the peroneus brevis muscle contracts to move your balance point inwardly (B). Conversely if your center of pressure moves forward too rapidly (C), your toe muscles contract to protect you from a forward fall (D).</a:t>
            </a:r>
          </a:p>
        </p:txBody>
      </p:sp>
    </p:spTree>
    <p:extLst>
      <p:ext uri="{BB962C8B-B14F-4D97-AF65-F5344CB8AC3E}">
        <p14:creationId xmlns:p14="http://schemas.microsoft.com/office/powerpoint/2010/main" val="3249431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6" name="Freeform: Shape 25">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8" name="Freeform: Shape 27">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79CC8E-CD49-327B-D063-35793DEA854B}"/>
              </a:ext>
            </a:extLst>
          </p:cNvPr>
          <p:cNvSpPr>
            <a:spLocks noGrp="1"/>
          </p:cNvSpPr>
          <p:nvPr>
            <p:ph type="title"/>
          </p:nvPr>
        </p:nvSpPr>
        <p:spPr>
          <a:xfrm>
            <a:off x="477981" y="1122363"/>
            <a:ext cx="4023360" cy="3204134"/>
          </a:xfrm>
        </p:spPr>
        <p:txBody>
          <a:bodyPr vert="horz" lIns="91440" tIns="45720" rIns="91440" bIns="45720" rtlCol="0" anchor="b">
            <a:normAutofit fontScale="90000"/>
          </a:bodyPr>
          <a:lstStyle/>
          <a:p>
            <a:r>
              <a:rPr lang="en-US" sz="2200" kern="1200" dirty="0">
                <a:solidFill>
                  <a:schemeClr val="tx1"/>
                </a:solidFill>
                <a:latin typeface="+mj-lt"/>
                <a:ea typeface="+mj-ea"/>
                <a:cs typeface="+mj-cs"/>
              </a:rPr>
              <a:t>Unfortunately, as we age, the receptors in the bottom of our feet become less sensitive</a:t>
            </a:r>
            <a:r>
              <a:rPr lang="en-US" sz="2200" b="1" kern="1200" dirty="0">
                <a:solidFill>
                  <a:schemeClr val="tx1"/>
                </a:solidFill>
                <a:latin typeface="+mj-lt"/>
                <a:ea typeface="+mj-ea"/>
                <a:cs typeface="+mj-cs"/>
              </a:rPr>
              <a:t>. </a:t>
            </a:r>
            <a:r>
              <a:rPr lang="en-US" sz="2000" b="1" kern="1200" dirty="0">
                <a:solidFill>
                  <a:schemeClr val="tx1"/>
                </a:solidFill>
                <a:latin typeface="+mj-lt"/>
                <a:ea typeface="+mj-ea"/>
                <a:cs typeface="+mj-cs"/>
              </a:rPr>
              <a:t>By the time you turn 50, it takes 20% more pressure to stimulate cutaneous receptors in the soles of your feet, and when you’re 80, it will take 75% more pressure to stimulate the same receptors. </a:t>
            </a:r>
            <a:r>
              <a:rPr lang="en-US" sz="2000" u="sng" kern="1200" dirty="0">
                <a:solidFill>
                  <a:schemeClr val="tx1"/>
                </a:solidFill>
                <a:latin typeface="+mj-lt"/>
                <a:ea typeface="+mj-ea"/>
                <a:cs typeface="+mj-cs"/>
              </a:rPr>
              <a:t>The inability of cutaneous receptors to track our balance point is a strong predictor of not just falls, but also ankle and foot arthritis.</a:t>
            </a:r>
          </a:p>
        </p:txBody>
      </p:sp>
      <p:sp>
        <p:nvSpPr>
          <p:cNvPr id="30" name="Rectangle 29">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2" name="Rectangle 31">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diagram of a skin structure&#10;&#10;Description automatically generated">
            <a:extLst>
              <a:ext uri="{FF2B5EF4-FFF2-40B4-BE49-F238E27FC236}">
                <a16:creationId xmlns:a16="http://schemas.microsoft.com/office/drawing/2014/main" id="{8F7C6894-DAE3-C4B9-7B3B-91509BEC5F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578" y="1457804"/>
            <a:ext cx="6291356" cy="3601799"/>
          </a:xfrm>
          <a:prstGeom prst="rect">
            <a:avLst/>
          </a:prstGeom>
        </p:spPr>
      </p:pic>
    </p:spTree>
    <p:extLst>
      <p:ext uri="{BB962C8B-B14F-4D97-AF65-F5344CB8AC3E}">
        <p14:creationId xmlns:p14="http://schemas.microsoft.com/office/powerpoint/2010/main" val="2339843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6924C9-46FF-D92C-A83F-6D5DD37DAE7B}"/>
              </a:ext>
            </a:extLst>
          </p:cNvPr>
          <p:cNvSpPr>
            <a:spLocks noGrp="1"/>
          </p:cNvSpPr>
          <p:nvPr>
            <p:ph type="title"/>
          </p:nvPr>
        </p:nvSpPr>
        <p:spPr>
          <a:xfrm>
            <a:off x="539916" y="947738"/>
            <a:ext cx="3926241" cy="4962524"/>
          </a:xfrm>
        </p:spPr>
        <p:txBody>
          <a:bodyPr>
            <a:noAutofit/>
          </a:bodyPr>
          <a:lstStyle/>
          <a:p>
            <a:pPr algn="ctr"/>
            <a:r>
              <a:rPr lang="en-US" sz="2000" dirty="0">
                <a:solidFill>
                  <a:srgbClr val="FFFFFF"/>
                </a:solidFill>
              </a:rPr>
              <a:t>To check sensitivity of the cutaneous nerves, you have the person lie face up on a table with their eyes closed while you tap a 256 cps tuning fork on the side of your knee and place the butt over the bottom of the heel. You then say: “Tell me if you feel vibration from the tuning fork or just pressure from the butt of</a:t>
            </a:r>
            <a:br>
              <a:rPr lang="en-US" sz="2000" dirty="0">
                <a:solidFill>
                  <a:srgbClr val="FFFFFF"/>
                </a:solidFill>
              </a:rPr>
            </a:br>
            <a:r>
              <a:rPr lang="en-US" sz="2000" dirty="0">
                <a:solidFill>
                  <a:srgbClr val="FFFFFF"/>
                </a:solidFill>
              </a:rPr>
              <a:t>the tuning fork without any vibration.” You repeat this test 3</a:t>
            </a:r>
            <a:br>
              <a:rPr lang="en-US" sz="2000" dirty="0">
                <a:solidFill>
                  <a:srgbClr val="FFFFFF"/>
                </a:solidFill>
              </a:rPr>
            </a:br>
            <a:r>
              <a:rPr lang="en-US" sz="2000" dirty="0">
                <a:solidFill>
                  <a:srgbClr val="FFFFFF"/>
                </a:solidFill>
              </a:rPr>
              <a:t>times, and alternate whether you tap the tuning fork to produce vibration. If they are incorrect two out of three times, the test is positive as the person has impaired sensation.</a:t>
            </a:r>
          </a:p>
        </p:txBody>
      </p:sp>
      <p:pic>
        <p:nvPicPr>
          <p:cNvPr id="4" name="Picture 3" descr="A drawing of a tuning fork&#10;&#10;Description automatically generated">
            <a:extLst>
              <a:ext uri="{FF2B5EF4-FFF2-40B4-BE49-F238E27FC236}">
                <a16:creationId xmlns:a16="http://schemas.microsoft.com/office/drawing/2014/main" id="{E7CFF5A6-9334-9D5B-A9E4-05B60D9DBE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3822" y="598563"/>
            <a:ext cx="6553545" cy="5668816"/>
          </a:xfrm>
          <a:prstGeom prst="rect">
            <a:avLst/>
          </a:prstGeom>
        </p:spPr>
      </p:pic>
    </p:spTree>
    <p:extLst>
      <p:ext uri="{BB962C8B-B14F-4D97-AF65-F5344CB8AC3E}">
        <p14:creationId xmlns:p14="http://schemas.microsoft.com/office/powerpoint/2010/main" val="2633757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178DDCE-16CE-6FBA-8D72-991B6D08845B}"/>
              </a:ext>
            </a:extLst>
          </p:cNvPr>
          <p:cNvSpPr>
            <a:spLocks noGrp="1"/>
          </p:cNvSpPr>
          <p:nvPr>
            <p:ph type="title"/>
          </p:nvPr>
        </p:nvSpPr>
        <p:spPr>
          <a:xfrm>
            <a:off x="347916" y="2501549"/>
            <a:ext cx="3581402" cy="3071906"/>
          </a:xfrm>
        </p:spPr>
        <p:txBody>
          <a:bodyPr vert="horz" lIns="91440" tIns="45720" rIns="91440" bIns="45720" rtlCol="0" anchor="t">
            <a:noAutofit/>
          </a:bodyPr>
          <a:lstStyle/>
          <a:p>
            <a:r>
              <a:rPr lang="en-US" sz="2400" kern="1200" dirty="0">
                <a:solidFill>
                  <a:srgbClr val="FFFFFF"/>
                </a:solidFill>
                <a:latin typeface="+mj-lt"/>
                <a:ea typeface="+mj-ea"/>
                <a:cs typeface="+mj-cs"/>
              </a:rPr>
              <a:t>If sensation is diminished, placing </a:t>
            </a:r>
            <a:r>
              <a:rPr lang="en-US" sz="2400" i="1" kern="1200" dirty="0">
                <a:solidFill>
                  <a:srgbClr val="FFFFFF"/>
                </a:solidFill>
                <a:latin typeface="+mj-lt"/>
                <a:ea typeface="+mj-ea"/>
                <a:cs typeface="+mj-cs"/>
              </a:rPr>
              <a:t>Balance </a:t>
            </a:r>
            <a:r>
              <a:rPr lang="en-US" sz="2400" i="1" dirty="0">
                <a:solidFill>
                  <a:srgbClr val="FFFFFF"/>
                </a:solidFill>
              </a:rPr>
              <a:t>B</a:t>
            </a:r>
            <a:r>
              <a:rPr lang="en-US" sz="2400" i="1" kern="1200" dirty="0">
                <a:solidFill>
                  <a:srgbClr val="FFFFFF"/>
                </a:solidFill>
                <a:latin typeface="+mj-lt"/>
                <a:ea typeface="+mj-ea"/>
                <a:cs typeface="+mj-cs"/>
              </a:rPr>
              <a:t>uttons </a:t>
            </a:r>
            <a:r>
              <a:rPr lang="en-US" sz="2400" kern="1200" dirty="0">
                <a:solidFill>
                  <a:srgbClr val="FFFFFF"/>
                </a:solidFill>
                <a:latin typeface="+mj-lt"/>
                <a:ea typeface="+mj-ea"/>
                <a:cs typeface="+mj-cs"/>
              </a:rPr>
              <a:t>on the top of your insoles can amplify pressure on your cutaneous receptors, which often results in immediate improvements in balance.</a:t>
            </a:r>
          </a:p>
        </p:txBody>
      </p:sp>
      <p:pic>
        <p:nvPicPr>
          <p:cNvPr id="4" name="Picture 3" descr="Diagram of a foot with a blue insole&#10;&#10;Description automatically generated">
            <a:extLst>
              <a:ext uri="{FF2B5EF4-FFF2-40B4-BE49-F238E27FC236}">
                <a16:creationId xmlns:a16="http://schemas.microsoft.com/office/drawing/2014/main" id="{92F3F633-A515-4ED8-0E50-13C4E29F5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9359" y="467208"/>
            <a:ext cx="7051885" cy="5923584"/>
          </a:xfrm>
          <a:prstGeom prst="rect">
            <a:avLst/>
          </a:prstGeom>
        </p:spPr>
      </p:pic>
    </p:spTree>
    <p:extLst>
      <p:ext uri="{BB962C8B-B14F-4D97-AF65-F5344CB8AC3E}">
        <p14:creationId xmlns:p14="http://schemas.microsoft.com/office/powerpoint/2010/main" val="2558317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521C4EA8-6B83-4338-913D-D75D3C4F3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A66EBA-A5E1-04F0-3D69-9106E695DE11}"/>
              </a:ext>
            </a:extLst>
          </p:cNvPr>
          <p:cNvSpPr>
            <a:spLocks noGrp="1"/>
          </p:cNvSpPr>
          <p:nvPr>
            <p:ph type="title"/>
          </p:nvPr>
        </p:nvSpPr>
        <p:spPr>
          <a:xfrm>
            <a:off x="152400" y="679731"/>
            <a:ext cx="3339501" cy="3736540"/>
          </a:xfrm>
        </p:spPr>
        <p:txBody>
          <a:bodyPr vert="horz" lIns="91440" tIns="45720" rIns="91440" bIns="45720" rtlCol="0" anchor="b">
            <a:normAutofit/>
          </a:bodyPr>
          <a:lstStyle/>
          <a:p>
            <a:r>
              <a:rPr lang="en-US" sz="1800" b="1" dirty="0"/>
              <a:t>Research shows that fallers tend to displace their center of pressure too far to the side when they initiate walking, and because they cannot feel the pressure, they fall sidewards</a:t>
            </a:r>
            <a:r>
              <a:rPr lang="en-US" sz="1800" b="1" u="sng" dirty="0"/>
              <a:t>. </a:t>
            </a:r>
            <a:r>
              <a:rPr lang="en-US" sz="2000" b="1" i="1" u="sng" dirty="0"/>
              <a:t>Balance Buttons</a:t>
            </a:r>
            <a:r>
              <a:rPr lang="en-US" sz="2000" b="1" u="sng" dirty="0"/>
              <a:t> apply pressure in the exact location that the center of pressure begins to move sidewards prior to falling</a:t>
            </a:r>
            <a:r>
              <a:rPr lang="en-US" sz="1800" u="sng" dirty="0"/>
              <a:t>. </a:t>
            </a:r>
            <a:r>
              <a:rPr lang="en-US" sz="1800" dirty="0"/>
              <a:t>Even people with significantly impaired sensation can feel the larger elevations if they shift their weight too far to the side.</a:t>
            </a:r>
          </a:p>
        </p:txBody>
      </p:sp>
      <p:grpSp>
        <p:nvGrpSpPr>
          <p:cNvPr id="26" name="Group 25">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27" name="Straight Connector 26">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Rectangle 29">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1084"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diagram of a foot and a foot diagram&#10;&#10;Description automatically generated">
            <a:extLst>
              <a:ext uri="{FF2B5EF4-FFF2-40B4-BE49-F238E27FC236}">
                <a16:creationId xmlns:a16="http://schemas.microsoft.com/office/drawing/2014/main" id="{EFA33FBC-8C33-224C-B449-231FD51AC2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241" y="1943960"/>
            <a:ext cx="5722575" cy="3319093"/>
          </a:xfrm>
          <a:prstGeom prst="rect">
            <a:avLst/>
          </a:prstGeom>
        </p:spPr>
      </p:pic>
      <p:pic>
        <p:nvPicPr>
          <p:cNvPr id="8" name="Picture 7" descr="A drawing of a person's back&#10;&#10;Description automatically generated">
            <a:extLst>
              <a:ext uri="{FF2B5EF4-FFF2-40B4-BE49-F238E27FC236}">
                <a16:creationId xmlns:a16="http://schemas.microsoft.com/office/drawing/2014/main" id="{F569BDC2-3B4A-BEA7-1B16-DE2EE968A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8036" y="835862"/>
            <a:ext cx="3133493" cy="4804689"/>
          </a:xfrm>
          <a:prstGeom prst="rect">
            <a:avLst/>
          </a:prstGeom>
        </p:spPr>
      </p:pic>
    </p:spTree>
    <p:extLst>
      <p:ext uri="{BB962C8B-B14F-4D97-AF65-F5344CB8AC3E}">
        <p14:creationId xmlns:p14="http://schemas.microsoft.com/office/powerpoint/2010/main" val="2634947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F66A575-7835-4400-BEDE-89F2EF034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2D87175C-9608-E7C7-76CB-20B2226EEB8D}"/>
              </a:ext>
            </a:extLst>
          </p:cNvPr>
          <p:cNvSpPr>
            <a:spLocks noGrp="1"/>
          </p:cNvSpPr>
          <p:nvPr>
            <p:ph type="title"/>
          </p:nvPr>
        </p:nvSpPr>
        <p:spPr>
          <a:xfrm>
            <a:off x="621629" y="640080"/>
            <a:ext cx="4225290" cy="5578816"/>
          </a:xfrm>
        </p:spPr>
        <p:txBody>
          <a:bodyPr vert="horz" lIns="91440" tIns="45720" rIns="91440" bIns="45720" rtlCol="0" anchor="ctr">
            <a:normAutofit/>
          </a:bodyPr>
          <a:lstStyle/>
          <a:p>
            <a:pPr algn="ctr"/>
            <a:r>
              <a:rPr lang="en-US" sz="2100" b="1" dirty="0">
                <a:solidFill>
                  <a:srgbClr val="FFFFFF"/>
                </a:solidFill>
              </a:rPr>
              <a:t>The statistics on falling in the elderly are shocking. In an average year, nearly 40% of people over the age of 70 fall at least once , and one in 5 of these falls results in serious injury . </a:t>
            </a:r>
            <a:br>
              <a:rPr lang="en-US" sz="2100" b="1" dirty="0">
                <a:solidFill>
                  <a:srgbClr val="FFFFFF"/>
                </a:solidFill>
              </a:rPr>
            </a:br>
            <a:br>
              <a:rPr lang="en-US" sz="2100" b="1" dirty="0">
                <a:solidFill>
                  <a:srgbClr val="FFFFFF"/>
                </a:solidFill>
              </a:rPr>
            </a:br>
            <a:r>
              <a:rPr lang="en-US" sz="2100" b="1" dirty="0">
                <a:solidFill>
                  <a:srgbClr val="FFFFFF"/>
                </a:solidFill>
              </a:rPr>
              <a:t>In the United States, this translates into 36 million falls, 8 million injuries, 3 million visits to the emergency room, 900,000 hospitalizations, and 300,000 fractured hips. </a:t>
            </a:r>
            <a:br>
              <a:rPr lang="en-US" sz="2100" b="1" dirty="0">
                <a:solidFill>
                  <a:srgbClr val="FFFFFF"/>
                </a:solidFill>
              </a:rPr>
            </a:br>
            <a:br>
              <a:rPr lang="en-US" sz="2100" b="1" dirty="0">
                <a:solidFill>
                  <a:srgbClr val="FFFFFF"/>
                </a:solidFill>
              </a:rPr>
            </a:br>
            <a:r>
              <a:rPr lang="en-US" sz="2100" b="1" dirty="0">
                <a:solidFill>
                  <a:srgbClr val="FFFFFF"/>
                </a:solidFill>
              </a:rPr>
              <a:t>Nearly 25% of the people who fracture their hip will be dead in one year, and 50% of them will be unable to return to their prior level of function.</a:t>
            </a:r>
            <a:endParaRPr lang="en-US" sz="2100" dirty="0">
              <a:solidFill>
                <a:srgbClr val="FFFFFF"/>
              </a:solidFill>
            </a:endParaRPr>
          </a:p>
        </p:txBody>
      </p:sp>
      <p:pic>
        <p:nvPicPr>
          <p:cNvPr id="3" name="Picture 2" descr="A diagram of a hip joint&#10;&#10;Description automatically generated">
            <a:extLst>
              <a:ext uri="{FF2B5EF4-FFF2-40B4-BE49-F238E27FC236}">
                <a16:creationId xmlns:a16="http://schemas.microsoft.com/office/drawing/2014/main" id="{E8E92040-67B4-50BD-BE63-EC1291202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0177" y="1137920"/>
            <a:ext cx="5071848" cy="4249928"/>
          </a:xfrm>
          <a:prstGeom prst="rect">
            <a:avLst/>
          </a:prstGeom>
        </p:spPr>
      </p:pic>
    </p:spTree>
    <p:extLst>
      <p:ext uri="{BB962C8B-B14F-4D97-AF65-F5344CB8AC3E}">
        <p14:creationId xmlns:p14="http://schemas.microsoft.com/office/powerpoint/2010/main" val="3035446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erson in a red shirt&#10;&#10;Description automatically generated">
            <a:extLst>
              <a:ext uri="{FF2B5EF4-FFF2-40B4-BE49-F238E27FC236}">
                <a16:creationId xmlns:a16="http://schemas.microsoft.com/office/drawing/2014/main" id="{6BE7D7B5-CD3E-272D-87E4-85F44F0DE4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770" y="620720"/>
            <a:ext cx="3330648" cy="5597733"/>
          </a:xfrm>
          <a:prstGeom prst="rect">
            <a:avLst/>
          </a:prstGeom>
        </p:spPr>
      </p:pic>
      <p:sp>
        <p:nvSpPr>
          <p:cNvPr id="73" name="Rectangle 72">
            <a:extLst>
              <a:ext uri="{FF2B5EF4-FFF2-40B4-BE49-F238E27FC236}">
                <a16:creationId xmlns:a16="http://schemas.microsoft.com/office/drawing/2014/main" id="{732BBDD8-8D49-4D88-8935-FBC3DCA333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314" y="2"/>
            <a:ext cx="7556686" cy="6857998"/>
          </a:xfrm>
          <a:prstGeom prst="rect">
            <a:avLst/>
          </a:prstGeom>
          <a:solidFill>
            <a:schemeClr val="tx1">
              <a:lumMod val="50000"/>
              <a:lumOff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FFFFFF"/>
              </a:solidFill>
              <a:latin typeface="Calibri" panose="020F0502020204030204"/>
            </a:endParaRPr>
          </a:p>
        </p:txBody>
      </p:sp>
      <p:sp>
        <p:nvSpPr>
          <p:cNvPr id="2" name="Title 1">
            <a:extLst>
              <a:ext uri="{FF2B5EF4-FFF2-40B4-BE49-F238E27FC236}">
                <a16:creationId xmlns:a16="http://schemas.microsoft.com/office/drawing/2014/main" id="{D1E200CD-D180-21B2-4AF7-ACD66A76DFB3}"/>
              </a:ext>
            </a:extLst>
          </p:cNvPr>
          <p:cNvSpPr>
            <a:spLocks noGrp="1"/>
          </p:cNvSpPr>
          <p:nvPr>
            <p:ph type="title"/>
          </p:nvPr>
        </p:nvSpPr>
        <p:spPr>
          <a:xfrm>
            <a:off x="5278781" y="620720"/>
            <a:ext cx="6157545" cy="5523515"/>
          </a:xfrm>
        </p:spPr>
        <p:txBody>
          <a:bodyPr vert="horz" lIns="91440" tIns="45720" rIns="91440" bIns="45720" rtlCol="0">
            <a:normAutofit/>
          </a:bodyPr>
          <a:lstStyle/>
          <a:p>
            <a:pPr algn="ctr"/>
            <a:r>
              <a:rPr lang="en-US" sz="2400" b="1" kern="1200" dirty="0">
                <a:latin typeface="+mj-lt"/>
                <a:ea typeface="+mj-ea"/>
                <a:cs typeface="+mj-cs"/>
              </a:rPr>
              <a:t>Test 10: The Near Tandem Stand Test</a:t>
            </a:r>
            <a:r>
              <a:rPr lang="en-US" sz="2900" b="1" kern="1200" dirty="0">
                <a:latin typeface="+mj-lt"/>
                <a:ea typeface="+mj-ea"/>
                <a:cs typeface="+mj-cs"/>
              </a:rPr>
              <a:t>. </a:t>
            </a:r>
            <a:br>
              <a:rPr lang="en-US" sz="2900" b="1" kern="1200" dirty="0">
                <a:latin typeface="+mj-lt"/>
                <a:ea typeface="+mj-ea"/>
                <a:cs typeface="+mj-cs"/>
              </a:rPr>
            </a:br>
            <a:r>
              <a:rPr lang="en-US" sz="2000" kern="1200" dirty="0">
                <a:latin typeface="+mj-lt"/>
                <a:ea typeface="+mj-ea"/>
                <a:cs typeface="+mj-cs"/>
              </a:rPr>
              <a:t>Position yourself so you are standing with your heel 1-inch in front of the big toe of the back foot and 1 inch to the side of the back foot. You can choose which foot you place in the front. </a:t>
            </a:r>
            <a:r>
              <a:rPr lang="en-US" sz="2000" b="1" kern="1200" dirty="0">
                <a:latin typeface="+mj-lt"/>
                <a:ea typeface="+mj-ea"/>
                <a:cs typeface="+mj-cs"/>
              </a:rPr>
              <a:t>Once you feel comfortable in this position, close your eyes and see if you can balance for 10 seconds without taking a step or opening your eyes. </a:t>
            </a:r>
            <a:r>
              <a:rPr lang="en-US" sz="2000" kern="1200" dirty="0">
                <a:latin typeface="+mj-lt"/>
                <a:ea typeface="+mj-ea"/>
                <a:cs typeface="+mj-cs"/>
              </a:rPr>
              <a:t>This is an important test as </a:t>
            </a:r>
            <a:r>
              <a:rPr lang="en-US" sz="2000" b="1" kern="1200" dirty="0">
                <a:latin typeface="+mj-lt"/>
                <a:ea typeface="+mj-ea"/>
                <a:cs typeface="+mj-cs"/>
              </a:rPr>
              <a:t>it specifically evaluates your tendency to fall sidewards. </a:t>
            </a:r>
          </a:p>
        </p:txBody>
      </p:sp>
    </p:spTree>
    <p:extLst>
      <p:ext uri="{BB962C8B-B14F-4D97-AF65-F5344CB8AC3E}">
        <p14:creationId xmlns:p14="http://schemas.microsoft.com/office/powerpoint/2010/main" val="3833056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340AED-0656-7602-CDF2-E5A37EF02908}"/>
              </a:ext>
            </a:extLst>
          </p:cNvPr>
          <p:cNvSpPr>
            <a:spLocks noGrp="1"/>
          </p:cNvSpPr>
          <p:nvPr>
            <p:ph type="title"/>
          </p:nvPr>
        </p:nvSpPr>
        <p:spPr>
          <a:xfrm>
            <a:off x="742950" y="742951"/>
            <a:ext cx="3476625" cy="4962524"/>
          </a:xfrm>
        </p:spPr>
        <p:txBody>
          <a:bodyPr vert="horz" lIns="91440" tIns="45720" rIns="91440" bIns="45720" rtlCol="0">
            <a:normAutofit fontScale="90000"/>
          </a:bodyPr>
          <a:lstStyle/>
          <a:p>
            <a:pPr algn="ctr"/>
            <a:r>
              <a:rPr lang="en-US" sz="2400" b="1" kern="1200" dirty="0">
                <a:solidFill>
                  <a:srgbClr val="FFFFFF"/>
                </a:solidFill>
                <a:latin typeface="+mj-lt"/>
                <a:ea typeface="+mj-ea"/>
                <a:cs typeface="+mj-cs"/>
              </a:rPr>
              <a:t>Test 11: Ankle Dorsiflexion</a:t>
            </a:r>
            <a:r>
              <a:rPr lang="en-US" sz="1600" b="1" kern="1200" dirty="0">
                <a:solidFill>
                  <a:srgbClr val="FFFFFF"/>
                </a:solidFill>
                <a:latin typeface="+mj-lt"/>
                <a:ea typeface="+mj-ea"/>
                <a:cs typeface="+mj-cs"/>
              </a:rPr>
              <a:t>. </a:t>
            </a:r>
            <a:br>
              <a:rPr lang="en-US" sz="1600" b="1" kern="1200" dirty="0">
                <a:solidFill>
                  <a:srgbClr val="FFFFFF"/>
                </a:solidFill>
                <a:latin typeface="+mj-lt"/>
                <a:ea typeface="+mj-ea"/>
                <a:cs typeface="+mj-cs"/>
              </a:rPr>
            </a:br>
            <a:r>
              <a:rPr lang="en-US" sz="1600" kern="1200" dirty="0">
                <a:solidFill>
                  <a:srgbClr val="FFFFFF"/>
                </a:solidFill>
                <a:latin typeface="+mj-lt"/>
                <a:ea typeface="+mj-ea"/>
                <a:cs typeface="+mj-cs"/>
              </a:rPr>
              <a:t>In an interesting study of the connection between calf tightness and falls, researchers from the University of Queensland measured upward motion of the ankle in 372 women between the ages of 40 and 80 and tested the connection between prior falls and ankle mobility. The authors showed that there was </a:t>
            </a:r>
            <a:r>
              <a:rPr lang="en-US" sz="2000" b="1" kern="1200" dirty="0">
                <a:solidFill>
                  <a:srgbClr val="FFFFFF"/>
                </a:solidFill>
                <a:latin typeface="+mj-lt"/>
                <a:ea typeface="+mj-ea"/>
                <a:cs typeface="+mj-cs"/>
              </a:rPr>
              <a:t>a steady decline in the range of motion between the ages of 40 and 70, and that subjects who had fallen more than twice in the previous year had at least 8° less range compared to non-fallers irrespective of age. </a:t>
            </a:r>
            <a:r>
              <a:rPr lang="en-US" sz="1600" kern="1200" dirty="0">
                <a:solidFill>
                  <a:srgbClr val="FFFFFF"/>
                </a:solidFill>
                <a:latin typeface="+mj-lt"/>
                <a:ea typeface="+mj-ea"/>
                <a:cs typeface="+mj-cs"/>
              </a:rPr>
              <a:t>Other studies have shown that limited upward motion at the ankle is especially likely to cause a fall while going up and down stairs</a:t>
            </a:r>
          </a:p>
        </p:txBody>
      </p:sp>
      <p:pic>
        <p:nvPicPr>
          <p:cNvPr id="5" name="Picture 4" descr="A drawing of a person's legs&#10;&#10;Description automatically generated">
            <a:extLst>
              <a:ext uri="{FF2B5EF4-FFF2-40B4-BE49-F238E27FC236}">
                <a16:creationId xmlns:a16="http://schemas.microsoft.com/office/drawing/2014/main" id="{0717E0DE-0756-7C56-F2B2-840E428CE3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2833" y="742952"/>
            <a:ext cx="6294152" cy="4680408"/>
          </a:xfrm>
          <a:prstGeom prst="rect">
            <a:avLst/>
          </a:prstGeom>
        </p:spPr>
      </p:pic>
    </p:spTree>
    <p:extLst>
      <p:ext uri="{BB962C8B-B14F-4D97-AF65-F5344CB8AC3E}">
        <p14:creationId xmlns:p14="http://schemas.microsoft.com/office/powerpoint/2010/main" val="2183271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EA93F6-8E89-E976-7D5F-27B78C300822}"/>
              </a:ext>
            </a:extLst>
          </p:cNvPr>
          <p:cNvSpPr>
            <a:spLocks noGrp="1"/>
          </p:cNvSpPr>
          <p:nvPr>
            <p:ph type="title"/>
          </p:nvPr>
        </p:nvSpPr>
        <p:spPr>
          <a:xfrm>
            <a:off x="742950" y="742951"/>
            <a:ext cx="3476625" cy="4962524"/>
          </a:xfrm>
        </p:spPr>
        <p:txBody>
          <a:bodyPr>
            <a:normAutofit fontScale="90000"/>
          </a:bodyPr>
          <a:lstStyle/>
          <a:p>
            <a:pPr algn="ctr"/>
            <a:r>
              <a:rPr lang="en-US" sz="2700" b="1" dirty="0">
                <a:solidFill>
                  <a:srgbClr val="FFFFFF"/>
                </a:solidFill>
              </a:rPr>
              <a:t>Test 12: Measuring Inversion/Eversion of the Rearfoot:</a:t>
            </a:r>
            <a:br>
              <a:rPr lang="en-US" sz="2700" b="1" dirty="0">
                <a:solidFill>
                  <a:srgbClr val="FFFFFF"/>
                </a:solidFill>
              </a:rPr>
            </a:br>
            <a:br>
              <a:rPr lang="en-US" sz="2700" b="1" dirty="0">
                <a:solidFill>
                  <a:srgbClr val="FFFFFF"/>
                </a:solidFill>
              </a:rPr>
            </a:br>
            <a:r>
              <a:rPr lang="en-US" sz="1900" b="1" dirty="0">
                <a:solidFill>
                  <a:srgbClr val="FFFFFF"/>
                </a:solidFill>
              </a:rPr>
              <a:t>In a comprehensive study of factors</a:t>
            </a:r>
            <a:br>
              <a:rPr lang="en-US" sz="1900" b="1" dirty="0">
                <a:solidFill>
                  <a:srgbClr val="FFFFFF"/>
                </a:solidFill>
              </a:rPr>
            </a:br>
            <a:r>
              <a:rPr lang="en-US" sz="1900" b="1" dirty="0">
                <a:solidFill>
                  <a:srgbClr val="FFFFFF"/>
                </a:solidFill>
              </a:rPr>
              <a:t>associated with falls in 305 older adults, Spink et al. demonstrated that besides weakness of the big</a:t>
            </a:r>
            <a:br>
              <a:rPr lang="en-US" sz="1900" b="1" dirty="0">
                <a:solidFill>
                  <a:srgbClr val="FFFFFF"/>
                </a:solidFill>
              </a:rPr>
            </a:br>
            <a:r>
              <a:rPr lang="en-US" sz="1900" b="1" dirty="0">
                <a:solidFill>
                  <a:srgbClr val="FFFFFF"/>
                </a:solidFill>
              </a:rPr>
              <a:t>toe (which was the biggest predictor of falls) limited inversion/eversion of the ankle was a consistent and independent predictor of balance and functional performance.</a:t>
            </a:r>
            <a:br>
              <a:rPr lang="en-US" sz="1900" b="1" dirty="0">
                <a:solidFill>
                  <a:srgbClr val="FFFFFF"/>
                </a:solidFill>
              </a:rPr>
            </a:br>
            <a:br>
              <a:rPr lang="en-US" sz="2400" b="1" dirty="0">
                <a:solidFill>
                  <a:srgbClr val="FFFFFF"/>
                </a:solidFill>
              </a:rPr>
            </a:br>
            <a:r>
              <a:rPr lang="en-US" sz="2400" b="1" dirty="0">
                <a:solidFill>
                  <a:srgbClr val="FFFFFF"/>
                </a:solidFill>
              </a:rPr>
              <a:t>You need 25 degrees of inversion/eversion to remain stable while walking.</a:t>
            </a:r>
          </a:p>
        </p:txBody>
      </p:sp>
      <p:pic>
        <p:nvPicPr>
          <p:cNvPr id="4" name="Picture 3" descr="A diagram of a pair of legs&#10;&#10;Description automatically generated">
            <a:extLst>
              <a:ext uri="{FF2B5EF4-FFF2-40B4-BE49-F238E27FC236}">
                <a16:creationId xmlns:a16="http://schemas.microsoft.com/office/drawing/2014/main" id="{CF5A7FB2-23C4-D8DE-92E8-F75C962377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334530"/>
            <a:ext cx="5186649" cy="3684908"/>
          </a:xfrm>
          <a:prstGeom prst="rect">
            <a:avLst/>
          </a:prstGeom>
        </p:spPr>
      </p:pic>
    </p:spTree>
    <p:extLst>
      <p:ext uri="{BB962C8B-B14F-4D97-AF65-F5344CB8AC3E}">
        <p14:creationId xmlns:p14="http://schemas.microsoft.com/office/powerpoint/2010/main" val="3747843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B87C619C-EBAB-488E-96B9-153AA4C9B4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Shape 54">
            <a:extLst>
              <a:ext uri="{FF2B5EF4-FFF2-40B4-BE49-F238E27FC236}">
                <a16:creationId xmlns:a16="http://schemas.microsoft.com/office/drawing/2014/main" id="{130DA1C1-36FD-41D8-9826-EE797BF39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453312" cy="6858000"/>
          </a:xfrm>
          <a:custGeom>
            <a:avLst/>
            <a:gdLst>
              <a:gd name="connsiteX0" fmla="*/ 0 w 7433452"/>
              <a:gd name="connsiteY0" fmla="*/ 0 h 6858000"/>
              <a:gd name="connsiteX1" fmla="*/ 1592736 w 7433452"/>
              <a:gd name="connsiteY1" fmla="*/ 0 h 6858000"/>
              <a:gd name="connsiteX2" fmla="*/ 2171700 w 7433452"/>
              <a:gd name="connsiteY2" fmla="*/ 0 h 6858000"/>
              <a:gd name="connsiteX3" fmla="*/ 2762696 w 7433452"/>
              <a:gd name="connsiteY3" fmla="*/ 0 h 6858000"/>
              <a:gd name="connsiteX4" fmla="*/ 2829254 w 7433452"/>
              <a:gd name="connsiteY4" fmla="*/ 0 h 6858000"/>
              <a:gd name="connsiteX5" fmla="*/ 7415310 w 7433452"/>
              <a:gd name="connsiteY5" fmla="*/ 0 h 6858000"/>
              <a:gd name="connsiteX6" fmla="*/ 7405703 w 7433452"/>
              <a:gd name="connsiteY6" fmla="*/ 94814 h 6858000"/>
              <a:gd name="connsiteX7" fmla="*/ 7410754 w 7433452"/>
              <a:gd name="connsiteY7" fmla="*/ 421796 h 6858000"/>
              <a:gd name="connsiteX8" fmla="*/ 7414688 w 7433452"/>
              <a:gd name="connsiteY8" fmla="*/ 812192 h 6858000"/>
              <a:gd name="connsiteX9" fmla="*/ 7395017 w 7433452"/>
              <a:gd name="connsiteY9" fmla="*/ 1113642 h 6858000"/>
              <a:gd name="connsiteX10" fmla="*/ 7422810 w 7433452"/>
              <a:gd name="connsiteY10" fmla="*/ 1796708 h 6858000"/>
              <a:gd name="connsiteX11" fmla="*/ 7421161 w 7433452"/>
              <a:gd name="connsiteY11" fmla="*/ 2327333 h 6858000"/>
              <a:gd name="connsiteX12" fmla="*/ 7412023 w 7433452"/>
              <a:gd name="connsiteY12" fmla="*/ 2784280 h 6858000"/>
              <a:gd name="connsiteX13" fmla="*/ 7417480 w 7433452"/>
              <a:gd name="connsiteY13" fmla="*/ 2985458 h 6858000"/>
              <a:gd name="connsiteX14" fmla="*/ 7403774 w 7433452"/>
              <a:gd name="connsiteY14" fmla="*/ 3531096 h 6858000"/>
              <a:gd name="connsiteX15" fmla="*/ 7414307 w 7433452"/>
              <a:gd name="connsiteY15" fmla="*/ 4336830 h 6858000"/>
              <a:gd name="connsiteX16" fmla="*/ 7413419 w 7433452"/>
              <a:gd name="connsiteY16" fmla="*/ 5026893 h 6858000"/>
              <a:gd name="connsiteX17" fmla="*/ 7417734 w 7433452"/>
              <a:gd name="connsiteY17" fmla="*/ 5252632 h 6858000"/>
              <a:gd name="connsiteX18" fmla="*/ 7417734 w 7433452"/>
              <a:gd name="connsiteY18" fmla="*/ 5466282 h 6858000"/>
              <a:gd name="connsiteX19" fmla="*/ 7379659 w 7433452"/>
              <a:gd name="connsiteY19" fmla="*/ 6121225 h 6858000"/>
              <a:gd name="connsiteX20" fmla="*/ 7395115 w 7433452"/>
              <a:gd name="connsiteY20" fmla="*/ 6708907 h 6858000"/>
              <a:gd name="connsiteX21" fmla="*/ 7412408 w 7433452"/>
              <a:gd name="connsiteY21" fmla="*/ 6858000 h 6858000"/>
              <a:gd name="connsiteX22" fmla="*/ 2829254 w 7433452"/>
              <a:gd name="connsiteY22" fmla="*/ 6858000 h 6858000"/>
              <a:gd name="connsiteX23" fmla="*/ 2762696 w 7433452"/>
              <a:gd name="connsiteY23" fmla="*/ 6858000 h 6858000"/>
              <a:gd name="connsiteX24" fmla="*/ 2171700 w 7433452"/>
              <a:gd name="connsiteY24" fmla="*/ 6858000 h 6858000"/>
              <a:gd name="connsiteX25" fmla="*/ 1592736 w 7433452"/>
              <a:gd name="connsiteY25" fmla="*/ 6858000 h 6858000"/>
              <a:gd name="connsiteX26" fmla="*/ 0 w 7433452"/>
              <a:gd name="connsiteY2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433452" h="6858000">
                <a:moveTo>
                  <a:pt x="0" y="0"/>
                </a:moveTo>
                <a:lnTo>
                  <a:pt x="1592736" y="0"/>
                </a:lnTo>
                <a:lnTo>
                  <a:pt x="2171700" y="0"/>
                </a:lnTo>
                <a:lnTo>
                  <a:pt x="2762696" y="0"/>
                </a:lnTo>
                <a:lnTo>
                  <a:pt x="2829254" y="0"/>
                </a:lnTo>
                <a:lnTo>
                  <a:pt x="7415310" y="0"/>
                </a:lnTo>
                <a:lnTo>
                  <a:pt x="7405703" y="94814"/>
                </a:lnTo>
                <a:cubicBezTo>
                  <a:pt x="7398856" y="203629"/>
                  <a:pt x="7403520" y="312712"/>
                  <a:pt x="7410754" y="421796"/>
                </a:cubicBezTo>
                <a:cubicBezTo>
                  <a:pt x="7421580" y="551656"/>
                  <a:pt x="7422900" y="682144"/>
                  <a:pt x="7414688" y="812192"/>
                </a:cubicBezTo>
                <a:cubicBezTo>
                  <a:pt x="7406693" y="912591"/>
                  <a:pt x="7397682" y="1012988"/>
                  <a:pt x="7395017" y="1113642"/>
                </a:cubicBezTo>
                <a:cubicBezTo>
                  <a:pt x="7388670" y="1342689"/>
                  <a:pt x="7407708" y="1569316"/>
                  <a:pt x="7422810" y="1796708"/>
                </a:cubicBezTo>
                <a:cubicBezTo>
                  <a:pt x="7434487" y="1973710"/>
                  <a:pt x="7439944" y="2150457"/>
                  <a:pt x="7421161" y="2327333"/>
                </a:cubicBezTo>
                <a:cubicBezTo>
                  <a:pt x="7405170" y="2479266"/>
                  <a:pt x="7396793" y="2631453"/>
                  <a:pt x="7412023" y="2784280"/>
                </a:cubicBezTo>
                <a:cubicBezTo>
                  <a:pt x="7418749" y="2851085"/>
                  <a:pt x="7425984" y="2918653"/>
                  <a:pt x="7417480" y="2985458"/>
                </a:cubicBezTo>
                <a:cubicBezTo>
                  <a:pt x="7394508" y="3167039"/>
                  <a:pt x="7398063" y="3349132"/>
                  <a:pt x="7403774" y="3531096"/>
                </a:cubicBezTo>
                <a:cubicBezTo>
                  <a:pt x="7412277" y="3799715"/>
                  <a:pt x="7426364" y="4067954"/>
                  <a:pt x="7414307" y="4336830"/>
                </a:cubicBezTo>
                <a:cubicBezTo>
                  <a:pt x="7404027" y="4566639"/>
                  <a:pt x="7420653" y="4796831"/>
                  <a:pt x="7413419" y="5026893"/>
                </a:cubicBezTo>
                <a:cubicBezTo>
                  <a:pt x="7410982" y="5102162"/>
                  <a:pt x="7412429" y="5177504"/>
                  <a:pt x="7417734" y="5252632"/>
                </a:cubicBezTo>
                <a:cubicBezTo>
                  <a:pt x="7424271" y="5323700"/>
                  <a:pt x="7424271" y="5395213"/>
                  <a:pt x="7417734" y="5466282"/>
                </a:cubicBezTo>
                <a:cubicBezTo>
                  <a:pt x="7393239" y="5683875"/>
                  <a:pt x="7383214" y="5902486"/>
                  <a:pt x="7379659" y="6121225"/>
                </a:cubicBezTo>
                <a:cubicBezTo>
                  <a:pt x="7376423" y="6317442"/>
                  <a:pt x="7378041" y="6513586"/>
                  <a:pt x="7395115" y="6708907"/>
                </a:cubicBezTo>
                <a:lnTo>
                  <a:pt x="7412408" y="6858000"/>
                </a:lnTo>
                <a:lnTo>
                  <a:pt x="2829254" y="6858000"/>
                </a:lnTo>
                <a:lnTo>
                  <a:pt x="2762696" y="6858000"/>
                </a:lnTo>
                <a:lnTo>
                  <a:pt x="2171700" y="6858000"/>
                </a:lnTo>
                <a:lnTo>
                  <a:pt x="1592736"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471583E0-66EF-0204-EAFE-EF3965AA3C79}"/>
              </a:ext>
            </a:extLst>
          </p:cNvPr>
          <p:cNvSpPr>
            <a:spLocks noGrp="1"/>
          </p:cNvSpPr>
          <p:nvPr>
            <p:ph type="title"/>
          </p:nvPr>
        </p:nvSpPr>
        <p:spPr>
          <a:xfrm>
            <a:off x="838200" y="484632"/>
            <a:ext cx="6081713" cy="3566160"/>
          </a:xfrm>
        </p:spPr>
        <p:txBody>
          <a:bodyPr vert="horz" lIns="91440" tIns="45720" rIns="91440" bIns="45720" rtlCol="0" anchor="b">
            <a:normAutofit/>
          </a:bodyPr>
          <a:lstStyle/>
          <a:p>
            <a:r>
              <a:rPr lang="en-US" sz="1700" b="1">
                <a:solidFill>
                  <a:srgbClr val="FFFFFF"/>
                </a:solidFill>
              </a:rPr>
              <a:t>Test 13: Evaluating Spinal Mobility. </a:t>
            </a:r>
            <a:br>
              <a:rPr lang="en-US" sz="1700" b="1">
                <a:solidFill>
                  <a:srgbClr val="FFFFFF"/>
                </a:solidFill>
              </a:rPr>
            </a:br>
            <a:r>
              <a:rPr lang="en-US" sz="1700">
                <a:solidFill>
                  <a:srgbClr val="FFFFFF"/>
                </a:solidFill>
              </a:rPr>
              <a:t>It seems odd but to remain stable while walking, it is important that your head remain relatively stationary as you walk and move about. In an interesting evaluation of head motions associated with walking on varied terrain, Menz et al. demonstrate that although our hips and pelvis accelerate forward and backward while walking on irregular surfaces, head movements remain relatively unchanged. The authors state that “one of the primary objectives of the postural control system when walking on irregular surfaces is head control, and that subjects adapt their stepping pattern on irregular surfaces to ensure that the head remains stable.” They suggest elderly people might be more prone to falling because of an inability to maintain smooth head motions while walking.</a:t>
            </a:r>
          </a:p>
        </p:txBody>
      </p:sp>
      <p:pic>
        <p:nvPicPr>
          <p:cNvPr id="5" name="Picture 4" descr="A person sitting on a chair&#10;&#10;Description automatically generated">
            <a:extLst>
              <a:ext uri="{FF2B5EF4-FFF2-40B4-BE49-F238E27FC236}">
                <a16:creationId xmlns:a16="http://schemas.microsoft.com/office/drawing/2014/main" id="{9D0EE17A-B854-ACE3-F0E4-7675E40215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403" y="283464"/>
            <a:ext cx="1742422" cy="2904040"/>
          </a:xfrm>
          <a:prstGeom prst="rect">
            <a:avLst/>
          </a:prstGeom>
        </p:spPr>
      </p:pic>
      <p:sp>
        <p:nvSpPr>
          <p:cNvPr id="57" name="sketch line">
            <a:extLst>
              <a:ext uri="{FF2B5EF4-FFF2-40B4-BE49-F238E27FC236}">
                <a16:creationId xmlns:a16="http://schemas.microsoft.com/office/drawing/2014/main" id="{35BC54F7-1315-4D6C-9420-A5BF0CDDBC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5475" y="4252192"/>
            <a:ext cx="4056549" cy="18288"/>
          </a:xfrm>
          <a:custGeom>
            <a:avLst/>
            <a:gdLst>
              <a:gd name="connsiteX0" fmla="*/ 0 w 4056549"/>
              <a:gd name="connsiteY0" fmla="*/ 0 h 18288"/>
              <a:gd name="connsiteX1" fmla="*/ 676092 w 4056549"/>
              <a:gd name="connsiteY1" fmla="*/ 0 h 18288"/>
              <a:gd name="connsiteX2" fmla="*/ 1271052 w 4056549"/>
              <a:gd name="connsiteY2" fmla="*/ 0 h 18288"/>
              <a:gd name="connsiteX3" fmla="*/ 1947144 w 4056549"/>
              <a:gd name="connsiteY3" fmla="*/ 0 h 18288"/>
              <a:gd name="connsiteX4" fmla="*/ 2501539 w 4056549"/>
              <a:gd name="connsiteY4" fmla="*/ 0 h 18288"/>
              <a:gd name="connsiteX5" fmla="*/ 3137065 w 4056549"/>
              <a:gd name="connsiteY5" fmla="*/ 0 h 18288"/>
              <a:gd name="connsiteX6" fmla="*/ 4056549 w 4056549"/>
              <a:gd name="connsiteY6" fmla="*/ 0 h 18288"/>
              <a:gd name="connsiteX7" fmla="*/ 4056549 w 4056549"/>
              <a:gd name="connsiteY7" fmla="*/ 18288 h 18288"/>
              <a:gd name="connsiteX8" fmla="*/ 3380458 w 4056549"/>
              <a:gd name="connsiteY8" fmla="*/ 18288 h 18288"/>
              <a:gd name="connsiteX9" fmla="*/ 2663801 w 4056549"/>
              <a:gd name="connsiteY9" fmla="*/ 18288 h 18288"/>
              <a:gd name="connsiteX10" fmla="*/ 2068840 w 4056549"/>
              <a:gd name="connsiteY10" fmla="*/ 18288 h 18288"/>
              <a:gd name="connsiteX11" fmla="*/ 1311618 w 4056549"/>
              <a:gd name="connsiteY11" fmla="*/ 18288 h 18288"/>
              <a:gd name="connsiteX12" fmla="*/ 716657 w 4056549"/>
              <a:gd name="connsiteY12" fmla="*/ 18288 h 18288"/>
              <a:gd name="connsiteX13" fmla="*/ 0 w 4056549"/>
              <a:gd name="connsiteY13" fmla="*/ 18288 h 18288"/>
              <a:gd name="connsiteX14" fmla="*/ 0 w 4056549"/>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56549" h="18288" fill="none" extrusionOk="0">
                <a:moveTo>
                  <a:pt x="0" y="0"/>
                </a:moveTo>
                <a:cubicBezTo>
                  <a:pt x="324395" y="-12272"/>
                  <a:pt x="437185" y="20747"/>
                  <a:pt x="676092" y="0"/>
                </a:cubicBezTo>
                <a:cubicBezTo>
                  <a:pt x="914999" y="-20747"/>
                  <a:pt x="980886" y="20074"/>
                  <a:pt x="1271052" y="0"/>
                </a:cubicBezTo>
                <a:cubicBezTo>
                  <a:pt x="1561218" y="-20074"/>
                  <a:pt x="1609815" y="19965"/>
                  <a:pt x="1947144" y="0"/>
                </a:cubicBezTo>
                <a:cubicBezTo>
                  <a:pt x="2284473" y="-19965"/>
                  <a:pt x="2317816" y="-23682"/>
                  <a:pt x="2501539" y="0"/>
                </a:cubicBezTo>
                <a:cubicBezTo>
                  <a:pt x="2685262" y="23682"/>
                  <a:pt x="2879461" y="12712"/>
                  <a:pt x="3137065" y="0"/>
                </a:cubicBezTo>
                <a:cubicBezTo>
                  <a:pt x="3394669" y="-12712"/>
                  <a:pt x="3618306" y="-41742"/>
                  <a:pt x="4056549" y="0"/>
                </a:cubicBezTo>
                <a:cubicBezTo>
                  <a:pt x="4056201" y="6465"/>
                  <a:pt x="4056979" y="10922"/>
                  <a:pt x="4056549" y="18288"/>
                </a:cubicBezTo>
                <a:cubicBezTo>
                  <a:pt x="3807729" y="-7540"/>
                  <a:pt x="3536237" y="12619"/>
                  <a:pt x="3380458" y="18288"/>
                </a:cubicBezTo>
                <a:cubicBezTo>
                  <a:pt x="3224679" y="23957"/>
                  <a:pt x="2967497" y="23368"/>
                  <a:pt x="2663801" y="18288"/>
                </a:cubicBezTo>
                <a:cubicBezTo>
                  <a:pt x="2360105" y="13208"/>
                  <a:pt x="2359716" y="-8821"/>
                  <a:pt x="2068840" y="18288"/>
                </a:cubicBezTo>
                <a:cubicBezTo>
                  <a:pt x="1777964" y="45397"/>
                  <a:pt x="1641909" y="31681"/>
                  <a:pt x="1311618" y="18288"/>
                </a:cubicBezTo>
                <a:cubicBezTo>
                  <a:pt x="981327" y="4895"/>
                  <a:pt x="990410" y="11155"/>
                  <a:pt x="716657" y="18288"/>
                </a:cubicBezTo>
                <a:cubicBezTo>
                  <a:pt x="442904" y="25421"/>
                  <a:pt x="330722" y="13665"/>
                  <a:pt x="0" y="18288"/>
                </a:cubicBezTo>
                <a:cubicBezTo>
                  <a:pt x="75" y="12069"/>
                  <a:pt x="515" y="5650"/>
                  <a:pt x="0" y="0"/>
                </a:cubicBezTo>
                <a:close/>
              </a:path>
              <a:path w="4056549" h="18288" stroke="0" extrusionOk="0">
                <a:moveTo>
                  <a:pt x="0" y="0"/>
                </a:moveTo>
                <a:cubicBezTo>
                  <a:pt x="175099" y="13469"/>
                  <a:pt x="459673" y="14529"/>
                  <a:pt x="594961" y="0"/>
                </a:cubicBezTo>
                <a:cubicBezTo>
                  <a:pt x="730249" y="-14529"/>
                  <a:pt x="873178" y="22015"/>
                  <a:pt x="1149356" y="0"/>
                </a:cubicBezTo>
                <a:cubicBezTo>
                  <a:pt x="1425534" y="-22015"/>
                  <a:pt x="1498871" y="-21513"/>
                  <a:pt x="1744316" y="0"/>
                </a:cubicBezTo>
                <a:cubicBezTo>
                  <a:pt x="1989761" y="21513"/>
                  <a:pt x="2112991" y="-46"/>
                  <a:pt x="2420408" y="0"/>
                </a:cubicBezTo>
                <a:cubicBezTo>
                  <a:pt x="2727825" y="46"/>
                  <a:pt x="2880256" y="-10040"/>
                  <a:pt x="3137065" y="0"/>
                </a:cubicBezTo>
                <a:cubicBezTo>
                  <a:pt x="3393874" y="10040"/>
                  <a:pt x="3704325" y="-6685"/>
                  <a:pt x="4056549" y="0"/>
                </a:cubicBezTo>
                <a:cubicBezTo>
                  <a:pt x="4055732" y="6895"/>
                  <a:pt x="4055770" y="11206"/>
                  <a:pt x="4056549" y="18288"/>
                </a:cubicBezTo>
                <a:cubicBezTo>
                  <a:pt x="3812770" y="11959"/>
                  <a:pt x="3533996" y="-5717"/>
                  <a:pt x="3299327" y="18288"/>
                </a:cubicBezTo>
                <a:cubicBezTo>
                  <a:pt x="3064658" y="42293"/>
                  <a:pt x="2940381" y="24492"/>
                  <a:pt x="2744931" y="18288"/>
                </a:cubicBezTo>
                <a:cubicBezTo>
                  <a:pt x="2549481" y="12084"/>
                  <a:pt x="2252169" y="51841"/>
                  <a:pt x="1987709" y="18288"/>
                </a:cubicBezTo>
                <a:cubicBezTo>
                  <a:pt x="1723249" y="-15265"/>
                  <a:pt x="1438946" y="3423"/>
                  <a:pt x="1230487" y="18288"/>
                </a:cubicBezTo>
                <a:cubicBezTo>
                  <a:pt x="1022028" y="33153"/>
                  <a:pt x="795957" y="18596"/>
                  <a:pt x="676092" y="18288"/>
                </a:cubicBezTo>
                <a:cubicBezTo>
                  <a:pt x="556227" y="17980"/>
                  <a:pt x="334853" y="39451"/>
                  <a:pt x="0" y="18288"/>
                </a:cubicBezTo>
                <a:cubicBezTo>
                  <a:pt x="95" y="14343"/>
                  <a:pt x="742" y="6860"/>
                  <a:pt x="0" y="0"/>
                </a:cubicBezTo>
                <a:close/>
              </a:path>
            </a:pathLst>
          </a:custGeom>
          <a:solidFill>
            <a:srgbClr val="FFFFFF"/>
          </a:solidFill>
          <a:ln w="41275" cap="rnd">
            <a:solidFill>
              <a:srgbClr val="FFFFFF"/>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sitting on a chair&#10;&#10;Description automatically generated">
            <a:extLst>
              <a:ext uri="{FF2B5EF4-FFF2-40B4-BE49-F238E27FC236}">
                <a16:creationId xmlns:a16="http://schemas.microsoft.com/office/drawing/2014/main" id="{6070753D-7076-ECD9-E5CB-F8CF3EB1B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7654" y="3498669"/>
            <a:ext cx="3931920" cy="2811322"/>
          </a:xfrm>
          <a:prstGeom prst="rect">
            <a:avLst/>
          </a:prstGeom>
        </p:spPr>
      </p:pic>
    </p:spTree>
    <p:extLst>
      <p:ext uri="{BB962C8B-B14F-4D97-AF65-F5344CB8AC3E}">
        <p14:creationId xmlns:p14="http://schemas.microsoft.com/office/powerpoint/2010/main" val="3106898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7" name="Rectangle 66">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of a fat and fat fish&#10;&#10;Description automatically generated">
            <a:extLst>
              <a:ext uri="{FF2B5EF4-FFF2-40B4-BE49-F238E27FC236}">
                <a16:creationId xmlns:a16="http://schemas.microsoft.com/office/drawing/2014/main" id="{0672AAB7-68FD-16DA-B8BB-92419AA073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2283" y="4855264"/>
            <a:ext cx="3510140" cy="1017940"/>
          </a:xfrm>
          <a:prstGeom prst="rect">
            <a:avLst/>
          </a:prstGeom>
        </p:spPr>
      </p:pic>
      <p:pic>
        <p:nvPicPr>
          <p:cNvPr id="9" name="Picture 8" descr="A few black footprints with text&#10;&#10;Description automatically generated with medium confidence">
            <a:extLst>
              <a:ext uri="{FF2B5EF4-FFF2-40B4-BE49-F238E27FC236}">
                <a16:creationId xmlns:a16="http://schemas.microsoft.com/office/drawing/2014/main" id="{BE1D4D02-5483-FBB3-32E3-C19816E4D1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7611" y="868589"/>
            <a:ext cx="2759485" cy="1662590"/>
          </a:xfrm>
          <a:prstGeom prst="rect">
            <a:avLst/>
          </a:prstGeom>
        </p:spPr>
      </p:pic>
      <p:pic>
        <p:nvPicPr>
          <p:cNvPr id="8" name="Picture 7" descr="A close-up of a person's feet&#10;&#10;Description automatically generated">
            <a:extLst>
              <a:ext uri="{FF2B5EF4-FFF2-40B4-BE49-F238E27FC236}">
                <a16:creationId xmlns:a16="http://schemas.microsoft.com/office/drawing/2014/main" id="{F9435C5B-B667-252F-59F5-D4B3262DAE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7610" y="2833212"/>
            <a:ext cx="2759486" cy="1552211"/>
          </a:xfrm>
          <a:prstGeom prst="rect">
            <a:avLst/>
          </a:prstGeom>
        </p:spPr>
      </p:pic>
      <p:sp>
        <p:nvSpPr>
          <p:cNvPr id="69" name="Freeform: Shape 68">
            <a:extLst>
              <a:ext uri="{FF2B5EF4-FFF2-40B4-BE49-F238E27FC236}">
                <a16:creationId xmlns:a16="http://schemas.microsoft.com/office/drawing/2014/main" id="{B9A1D9BC-1455-4308-9ABD-A3F8EDB67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6068" y="320442"/>
            <a:ext cx="6572492" cy="6212748"/>
          </a:xfrm>
          <a:custGeom>
            <a:avLst/>
            <a:gdLst>
              <a:gd name="connsiteX0" fmla="*/ 0 w 6572492"/>
              <a:gd name="connsiteY0" fmla="*/ 0 h 6212748"/>
              <a:gd name="connsiteX1" fmla="*/ 2248593 w 6572492"/>
              <a:gd name="connsiteY1" fmla="*/ 0 h 6212748"/>
              <a:gd name="connsiteX2" fmla="*/ 2694770 w 6572492"/>
              <a:gd name="connsiteY2" fmla="*/ 0 h 6212748"/>
              <a:gd name="connsiteX3" fmla="*/ 2991094 w 6572492"/>
              <a:gd name="connsiteY3" fmla="*/ 0 h 6212748"/>
              <a:gd name="connsiteX4" fmla="*/ 6572492 w 6572492"/>
              <a:gd name="connsiteY4" fmla="*/ 0 h 6212748"/>
              <a:gd name="connsiteX5" fmla="*/ 6572492 w 6572492"/>
              <a:gd name="connsiteY5" fmla="*/ 2864954 h 6212748"/>
              <a:gd name="connsiteX6" fmla="*/ 3129047 w 6572492"/>
              <a:gd name="connsiteY6" fmla="*/ 6212748 h 6212748"/>
              <a:gd name="connsiteX7" fmla="*/ 2694770 w 6572492"/>
              <a:gd name="connsiteY7" fmla="*/ 6212748 h 6212748"/>
              <a:gd name="connsiteX8" fmla="*/ 2248593 w 6572492"/>
              <a:gd name="connsiteY8" fmla="*/ 6212748 h 6212748"/>
              <a:gd name="connsiteX9" fmla="*/ 0 w 6572492"/>
              <a:gd name="connsiteY9" fmla="*/ 6212748 h 621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492" h="6212748">
                <a:moveTo>
                  <a:pt x="0" y="0"/>
                </a:moveTo>
                <a:lnTo>
                  <a:pt x="2248593" y="0"/>
                </a:lnTo>
                <a:lnTo>
                  <a:pt x="2694770" y="0"/>
                </a:lnTo>
                <a:lnTo>
                  <a:pt x="2991094" y="0"/>
                </a:lnTo>
                <a:lnTo>
                  <a:pt x="6572492" y="0"/>
                </a:lnTo>
                <a:lnTo>
                  <a:pt x="6572492" y="2864954"/>
                </a:lnTo>
                <a:lnTo>
                  <a:pt x="3129047" y="6212748"/>
                </a:lnTo>
                <a:lnTo>
                  <a:pt x="2694770" y="6212748"/>
                </a:lnTo>
                <a:lnTo>
                  <a:pt x="2248593" y="6212748"/>
                </a:lnTo>
                <a:lnTo>
                  <a:pt x="0" y="6212748"/>
                </a:lnTo>
                <a:close/>
              </a:path>
            </a:pathLst>
          </a:cu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1" name="Right Triangle 70">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4A62647B-1222-407C-8740-5A497612B1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45E02D-8A3F-CA0F-567D-ECF442207D98}"/>
              </a:ext>
            </a:extLst>
          </p:cNvPr>
          <p:cNvSpPr>
            <a:spLocks noGrp="1"/>
          </p:cNvSpPr>
          <p:nvPr>
            <p:ph type="title"/>
          </p:nvPr>
        </p:nvSpPr>
        <p:spPr>
          <a:xfrm>
            <a:off x="5775961" y="962526"/>
            <a:ext cx="5384800" cy="3210689"/>
          </a:xfrm>
        </p:spPr>
        <p:txBody>
          <a:bodyPr vert="horz" lIns="91440" tIns="45720" rIns="91440" bIns="45720" rtlCol="0" anchor="b">
            <a:normAutofit/>
          </a:bodyPr>
          <a:lstStyle/>
          <a:p>
            <a:r>
              <a:rPr lang="en-US" sz="2300" b="1"/>
              <a:t>Test 14: Foot Architecture (i.e., check for flat feet, bunions and/or hammer toes). </a:t>
            </a:r>
            <a:r>
              <a:rPr lang="en-US" sz="2300"/>
              <a:t>The easiest low-tech way to evaluate arch height is to look at your footprints when you get out of the shower: compared to people with neutral and high arches, low-arched people make more ground contact beneath the center of their arch.</a:t>
            </a:r>
            <a:endParaRPr lang="en-US" sz="2300" b="1"/>
          </a:p>
        </p:txBody>
      </p:sp>
    </p:spTree>
    <p:extLst>
      <p:ext uri="{BB962C8B-B14F-4D97-AF65-F5344CB8AC3E}">
        <p14:creationId xmlns:p14="http://schemas.microsoft.com/office/powerpoint/2010/main" val="1318715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A14F24-DF06-229E-22E7-D1125520957C}"/>
              </a:ext>
            </a:extLst>
          </p:cNvPr>
          <p:cNvSpPr>
            <a:spLocks noGrp="1"/>
          </p:cNvSpPr>
          <p:nvPr>
            <p:ph type="title"/>
          </p:nvPr>
        </p:nvSpPr>
        <p:spPr>
          <a:xfrm>
            <a:off x="1056581" y="733709"/>
            <a:ext cx="4450117" cy="2387600"/>
          </a:xfrm>
        </p:spPr>
        <p:txBody>
          <a:bodyPr vert="horz" lIns="91440" tIns="45720" rIns="91440" bIns="45720" rtlCol="0" anchor="t">
            <a:noAutofit/>
          </a:bodyPr>
          <a:lstStyle/>
          <a:p>
            <a:r>
              <a:rPr lang="en-US" sz="1800" b="1" kern="1200" dirty="0">
                <a:solidFill>
                  <a:schemeClr val="tx1"/>
                </a:solidFill>
                <a:latin typeface="+mj-lt"/>
                <a:ea typeface="+mj-ea"/>
                <a:cs typeface="+mj-cs"/>
              </a:rPr>
              <a:t>In 2017, researchers from the Institute for Aging Research teamed up with some of the most respected fall researchers in the world and conclusively proved that people with flat feet are significantly more likely to fall. </a:t>
            </a:r>
            <a:r>
              <a:rPr lang="en-US" sz="1800" b="1" u="sng" kern="1200" dirty="0">
                <a:solidFill>
                  <a:schemeClr val="tx1"/>
                </a:solidFill>
                <a:latin typeface="+mj-lt"/>
                <a:ea typeface="+mj-ea"/>
                <a:cs typeface="+mj-cs"/>
              </a:rPr>
              <a:t>By evaluating the fall rate in 1375 people between the ages of 40 and 98 (</a:t>
            </a:r>
            <a:r>
              <a:rPr lang="en-US" sz="1800" b="1" kern="1200" dirty="0">
                <a:solidFill>
                  <a:schemeClr val="tx1"/>
                </a:solidFill>
                <a:latin typeface="+mj-lt"/>
                <a:ea typeface="+mj-ea"/>
                <a:cs typeface="+mj-cs"/>
              </a:rPr>
              <a:t>average age of 69 years), these researchers demonstrated that </a:t>
            </a:r>
            <a:r>
              <a:rPr lang="en-US" sz="1800" b="1" u="sng" kern="1200" dirty="0">
                <a:solidFill>
                  <a:schemeClr val="tx1"/>
                </a:solidFill>
                <a:latin typeface="+mj-lt"/>
                <a:ea typeface="+mj-ea"/>
                <a:cs typeface="+mj-cs"/>
              </a:rPr>
              <a:t>compared to people with neutral and high arches, people with flat feet were nearly twice as likely to have 2 or more falls in the prior 12 months. </a:t>
            </a:r>
            <a:r>
              <a:rPr lang="en-US" sz="1800" b="1" kern="1200" dirty="0">
                <a:solidFill>
                  <a:schemeClr val="tx1"/>
                </a:solidFill>
                <a:latin typeface="+mj-lt"/>
                <a:ea typeface="+mj-ea"/>
                <a:cs typeface="+mj-cs"/>
              </a:rPr>
              <a:t>The higher fall rate in people with low arches came as no surprise, as several prior studies have shown that people with low arches have impaired balance and are therefore more likely to fall.</a:t>
            </a:r>
          </a:p>
        </p:txBody>
      </p:sp>
      <p:grpSp>
        <p:nvGrpSpPr>
          <p:cNvPr id="13" name="Group 12">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4" name="Rectangle 13">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rawing of a foot bone">
            <a:extLst>
              <a:ext uri="{FF2B5EF4-FFF2-40B4-BE49-F238E27FC236}">
                <a16:creationId xmlns:a16="http://schemas.microsoft.com/office/drawing/2014/main" id="{3C303641-9B69-E01B-EB21-6DF69AF17E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1476" y="1396094"/>
            <a:ext cx="5074161" cy="3450429"/>
          </a:xfrm>
          <a:prstGeom prst="rect">
            <a:avLst/>
          </a:prstGeom>
        </p:spPr>
      </p:pic>
    </p:spTree>
    <p:extLst>
      <p:ext uri="{BB962C8B-B14F-4D97-AF65-F5344CB8AC3E}">
        <p14:creationId xmlns:p14="http://schemas.microsoft.com/office/powerpoint/2010/main" val="35336321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BF3E9D2-5739-E00B-D767-316BA262173D}"/>
              </a:ext>
            </a:extLst>
          </p:cNvPr>
          <p:cNvSpPr>
            <a:spLocks noGrp="1"/>
          </p:cNvSpPr>
          <p:nvPr>
            <p:ph type="title"/>
          </p:nvPr>
        </p:nvSpPr>
        <p:spPr>
          <a:xfrm>
            <a:off x="277402" y="1607868"/>
            <a:ext cx="3483799" cy="3071906"/>
          </a:xfrm>
        </p:spPr>
        <p:txBody>
          <a:bodyPr vert="horz" lIns="91440" tIns="45720" rIns="91440" bIns="45720" rtlCol="0" anchor="t">
            <a:noAutofit/>
          </a:bodyPr>
          <a:lstStyle/>
          <a:p>
            <a:r>
              <a:rPr lang="en-US" sz="1800" kern="1200" dirty="0">
                <a:solidFill>
                  <a:srgbClr val="FFFFFF"/>
                </a:solidFill>
                <a:latin typeface="+mj-lt"/>
                <a:ea typeface="+mj-ea"/>
                <a:cs typeface="+mj-cs"/>
              </a:rPr>
              <a:t>In the past, most people with flat feet were treated with arch supports or custom orthotics. Although comfortable, several studies have shown that excessive support of the arch can weaken your toe muscles, especially the abductor hallucis and flexor digitorum brevis. Given the strong connection between toe weakness and falls, it’s clear that orthotics should only be prescribed if they are given in conjunction with foot exercises.</a:t>
            </a:r>
          </a:p>
        </p:txBody>
      </p:sp>
      <p:pic>
        <p:nvPicPr>
          <p:cNvPr id="4" name="Picture 3" descr="A diagram of a foot&#10;&#10;Description automatically generated">
            <a:extLst>
              <a:ext uri="{FF2B5EF4-FFF2-40B4-BE49-F238E27FC236}">
                <a16:creationId xmlns:a16="http://schemas.microsoft.com/office/drawing/2014/main" id="{27835546-B15E-C062-F15A-DB24637A65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9611" y="467208"/>
            <a:ext cx="4931382" cy="5923584"/>
          </a:xfrm>
          <a:prstGeom prst="rect">
            <a:avLst/>
          </a:prstGeom>
        </p:spPr>
      </p:pic>
    </p:spTree>
    <p:extLst>
      <p:ext uri="{BB962C8B-B14F-4D97-AF65-F5344CB8AC3E}">
        <p14:creationId xmlns:p14="http://schemas.microsoft.com/office/powerpoint/2010/main" val="366353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F24A09B-713F-43FC-AB6E-B88083968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490A45-3991-0E68-2EAD-98D5881F489E}"/>
              </a:ext>
            </a:extLst>
          </p:cNvPr>
          <p:cNvSpPr>
            <a:spLocks noGrp="1"/>
          </p:cNvSpPr>
          <p:nvPr>
            <p:ph type="title"/>
          </p:nvPr>
        </p:nvSpPr>
        <p:spPr>
          <a:xfrm>
            <a:off x="646744" y="640080"/>
            <a:ext cx="4173905" cy="5577818"/>
          </a:xfrm>
        </p:spPr>
        <p:txBody>
          <a:bodyPr>
            <a:normAutofit/>
          </a:bodyPr>
          <a:lstStyle/>
          <a:p>
            <a:pPr algn="r"/>
            <a:r>
              <a:rPr lang="en-US" sz="1800" dirty="0">
                <a:solidFill>
                  <a:srgbClr val="FFFFFF"/>
                </a:solidFill>
              </a:rPr>
              <a:t>An inexpensive alternative to orthotics is to prescribe </a:t>
            </a:r>
            <a:r>
              <a:rPr lang="en-US" sz="1800" i="1" dirty="0">
                <a:solidFill>
                  <a:srgbClr val="FFFFFF"/>
                </a:solidFill>
              </a:rPr>
              <a:t>Peel and Stick Varus Posts</a:t>
            </a:r>
            <a:r>
              <a:rPr lang="en-US" sz="1800" dirty="0">
                <a:solidFill>
                  <a:srgbClr val="FFFFFF"/>
                </a:solidFill>
              </a:rPr>
              <a:t>. These posts have all the benefits of orthotics but because they do not support the arch in any way, there is no risk of inadvertently weakening the arch over time. Several high-quality studies have shown that varus posts can decrease the rate and range that your feet roll in, favorably modify movement at the knee, and significantly lessen stress on the muscles responsible for controlling pronation. Two-piece varus posts also been proven to reduce strain in the plantar fascia, which is a common injury that can impair balance.</a:t>
            </a:r>
          </a:p>
        </p:txBody>
      </p:sp>
      <p:cxnSp>
        <p:nvCxnSpPr>
          <p:cNvPr id="11" name="Straight Connector 10">
            <a:extLst>
              <a:ext uri="{FF2B5EF4-FFF2-40B4-BE49-F238E27FC236}">
                <a16:creationId xmlns:a16="http://schemas.microsoft.com/office/drawing/2014/main" id="{0B91AB35-C3B4-4B70-B3DD-13D63B7DA23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3975" y="2423149"/>
            <a:ext cx="0" cy="201168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4" name="Picture 3" descr="A diagram of a person's foot&#10;&#10;Description automatically generated">
            <a:extLst>
              <a:ext uri="{FF2B5EF4-FFF2-40B4-BE49-F238E27FC236}">
                <a16:creationId xmlns:a16="http://schemas.microsoft.com/office/drawing/2014/main" id="{40D0031F-0000-16A6-AB71-B4CFD4D36F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580093"/>
            <a:ext cx="5459470" cy="3698790"/>
          </a:xfrm>
          <a:prstGeom prst="rect">
            <a:avLst/>
          </a:prstGeom>
        </p:spPr>
      </p:pic>
    </p:spTree>
    <p:extLst>
      <p:ext uri="{BB962C8B-B14F-4D97-AF65-F5344CB8AC3E}">
        <p14:creationId xmlns:p14="http://schemas.microsoft.com/office/powerpoint/2010/main" val="3514789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Flowchart: Document 15">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B98CB4-95F4-1403-7554-584673B8DC55}"/>
              </a:ext>
            </a:extLst>
          </p:cNvPr>
          <p:cNvSpPr>
            <a:spLocks noGrp="1"/>
          </p:cNvSpPr>
          <p:nvPr>
            <p:ph type="title"/>
          </p:nvPr>
        </p:nvSpPr>
        <p:spPr>
          <a:xfrm>
            <a:off x="838200" y="171162"/>
            <a:ext cx="2840182" cy="2371148"/>
          </a:xfrm>
          <a:prstGeom prst="ellipse">
            <a:avLst/>
          </a:prstGeom>
        </p:spPr>
        <p:txBody>
          <a:bodyPr>
            <a:normAutofit/>
          </a:bodyPr>
          <a:lstStyle/>
          <a:p>
            <a:r>
              <a:rPr lang="en-US" sz="3200" b="1" dirty="0">
                <a:solidFill>
                  <a:srgbClr val="FFFFFF"/>
                </a:solidFill>
              </a:rPr>
              <a:t>Test Results: </a:t>
            </a:r>
          </a:p>
        </p:txBody>
      </p:sp>
      <p:pic>
        <p:nvPicPr>
          <p:cNvPr id="6" name="Picture 5" descr="A test sheet with a test results&#10;&#10;Description automatically generated with medium confidence">
            <a:extLst>
              <a:ext uri="{FF2B5EF4-FFF2-40B4-BE49-F238E27FC236}">
                <a16:creationId xmlns:a16="http://schemas.microsoft.com/office/drawing/2014/main" id="{4C8D878B-36AA-4B2E-E2A5-018B9329E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2716" y="0"/>
            <a:ext cx="4353791" cy="6858000"/>
          </a:xfrm>
          <a:prstGeom prst="rect">
            <a:avLst/>
          </a:prstGeom>
        </p:spPr>
      </p:pic>
    </p:spTree>
    <p:extLst>
      <p:ext uri="{BB962C8B-B14F-4D97-AF65-F5344CB8AC3E}">
        <p14:creationId xmlns:p14="http://schemas.microsoft.com/office/powerpoint/2010/main" val="3487633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lowchart: Document 10">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B102E5-32D2-2B59-0462-5F8516652681}"/>
              </a:ext>
            </a:extLst>
          </p:cNvPr>
          <p:cNvSpPr>
            <a:spLocks noGrp="1"/>
          </p:cNvSpPr>
          <p:nvPr>
            <p:ph type="title"/>
          </p:nvPr>
        </p:nvSpPr>
        <p:spPr>
          <a:xfrm>
            <a:off x="838200" y="171162"/>
            <a:ext cx="2840182" cy="2371148"/>
          </a:xfrm>
        </p:spPr>
        <p:txBody>
          <a:bodyPr>
            <a:normAutofit/>
          </a:bodyPr>
          <a:lstStyle/>
          <a:p>
            <a:r>
              <a:rPr lang="en-US" sz="3200" dirty="0">
                <a:solidFill>
                  <a:srgbClr val="FFFFFF"/>
                </a:solidFill>
              </a:rPr>
              <a:t>Personalized Interventions Based on Test Results</a:t>
            </a:r>
            <a:br>
              <a:rPr lang="en-US" sz="3200" dirty="0">
                <a:solidFill>
                  <a:srgbClr val="FFFFFF"/>
                </a:solidFill>
              </a:rPr>
            </a:br>
            <a:endParaRPr lang="en-US" sz="3200" dirty="0">
              <a:solidFill>
                <a:srgbClr val="FFFFFF"/>
              </a:solidFill>
            </a:endParaRPr>
          </a:p>
        </p:txBody>
      </p:sp>
      <p:pic>
        <p:nvPicPr>
          <p:cNvPr id="4" name="Picture 3" descr="A close-up of a questionnaire">
            <a:extLst>
              <a:ext uri="{FF2B5EF4-FFF2-40B4-BE49-F238E27FC236}">
                <a16:creationId xmlns:a16="http://schemas.microsoft.com/office/drawing/2014/main" id="{2010A3A3-2D27-CF6E-FD5C-B639781A0F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7194" y="-151594"/>
            <a:ext cx="5512857" cy="7134285"/>
          </a:xfrm>
          <a:prstGeom prst="rect">
            <a:avLst/>
          </a:prstGeom>
        </p:spPr>
      </p:pic>
    </p:spTree>
    <p:extLst>
      <p:ext uri="{BB962C8B-B14F-4D97-AF65-F5344CB8AC3E}">
        <p14:creationId xmlns:p14="http://schemas.microsoft.com/office/powerpoint/2010/main" val="394683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2AA17C-B5FC-C343-140A-5CEA624A1E18}"/>
              </a:ext>
            </a:extLst>
          </p:cNvPr>
          <p:cNvSpPr>
            <a:spLocks noGrp="1"/>
          </p:cNvSpPr>
          <p:nvPr>
            <p:ph type="title"/>
          </p:nvPr>
        </p:nvSpPr>
        <p:spPr>
          <a:xfrm>
            <a:off x="336884" y="742951"/>
            <a:ext cx="4530084" cy="4962524"/>
          </a:xfrm>
        </p:spPr>
        <p:txBody>
          <a:bodyPr>
            <a:noAutofit/>
          </a:bodyPr>
          <a:lstStyle/>
          <a:p>
            <a:r>
              <a:rPr lang="en-US" sz="2000" dirty="0">
                <a:solidFill>
                  <a:srgbClr val="FFFFFF"/>
                </a:solidFill>
              </a:rPr>
              <a:t>The good news is that you don’t have to get weak and frail as you get old as a growing body of research is showing that fall rates can be appreciably reduced with simple exercise interventions. Although falls are often multifactorial and result from a combination of risk factors (see table 1), a large percentage of falls can be traced directly to age-related declines in strength, balance, flexibility and/or variation in foot architecture, such as the presence of flat feet, bunions, and/or hammer toes, all of which have been proven to increase your risk of falling.</a:t>
            </a:r>
          </a:p>
        </p:txBody>
      </p:sp>
      <p:pic>
        <p:nvPicPr>
          <p:cNvPr id="3" name="Picture 2" descr="A list of medical information">
            <a:extLst>
              <a:ext uri="{FF2B5EF4-FFF2-40B4-BE49-F238E27FC236}">
                <a16:creationId xmlns:a16="http://schemas.microsoft.com/office/drawing/2014/main" id="{E0056446-FA0D-581D-860F-7439C62ECA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6064" y="6617"/>
            <a:ext cx="5525730" cy="6718214"/>
          </a:xfrm>
          <a:prstGeom prst="rect">
            <a:avLst/>
          </a:prstGeom>
        </p:spPr>
      </p:pic>
    </p:spTree>
    <p:extLst>
      <p:ext uri="{BB962C8B-B14F-4D97-AF65-F5344CB8AC3E}">
        <p14:creationId xmlns:p14="http://schemas.microsoft.com/office/powerpoint/2010/main" val="1844656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829E47E-EC91-E3CB-FA82-8B34863F0099}"/>
              </a:ext>
            </a:extLst>
          </p:cNvPr>
          <p:cNvSpPr>
            <a:spLocks noGrp="1"/>
          </p:cNvSpPr>
          <p:nvPr>
            <p:ph type="title"/>
          </p:nvPr>
        </p:nvSpPr>
        <p:spPr>
          <a:xfrm>
            <a:off x="602351" y="1772751"/>
            <a:ext cx="4620584" cy="4567137"/>
          </a:xfrm>
        </p:spPr>
        <p:txBody>
          <a:bodyPr vert="horz" lIns="91440" tIns="45720" rIns="91440" bIns="45720" rtlCol="0" anchor="b">
            <a:normAutofit fontScale="90000"/>
          </a:bodyPr>
          <a:lstStyle/>
          <a:p>
            <a:r>
              <a:rPr lang="en-US" sz="2200" b="1" kern="1200" dirty="0">
                <a:latin typeface="+mj-lt"/>
                <a:ea typeface="+mj-ea"/>
                <a:cs typeface="+mj-cs"/>
              </a:rPr>
              <a:t>1. Toe </a:t>
            </a:r>
            <a:r>
              <a:rPr lang="en-US" sz="2200" b="1" dirty="0"/>
              <a:t>Pro Exercises. </a:t>
            </a:r>
            <a:br>
              <a:rPr lang="en-US" sz="2200" b="1" dirty="0"/>
            </a:br>
            <a:r>
              <a:rPr lang="en-US" sz="1800" u="sng" dirty="0"/>
              <a:t>You'll need to do this exercise if you did poorly on the anterior reach test, heel-raise metronome test and/or if you have a weak toes. </a:t>
            </a:r>
            <a:r>
              <a:rPr lang="en-US" sz="1800" dirty="0"/>
              <a:t>Although you can substitute elastic band exercises for the ToePro platform, compliance with elastic bands is low and </a:t>
            </a:r>
            <a:r>
              <a:rPr lang="en-US" sz="1800" b="1" dirty="0"/>
              <a:t>r</a:t>
            </a:r>
            <a:r>
              <a:rPr lang="en-US" sz="1800" b="1" kern="1200" dirty="0">
                <a:solidFill>
                  <a:schemeClr val="tx1"/>
                </a:solidFill>
                <a:latin typeface="+mj-lt"/>
                <a:ea typeface="+mj-ea"/>
                <a:cs typeface="+mj-cs"/>
              </a:rPr>
              <a:t>esearch shows that exercising toe muscles in their lengthened positions produces 4-fold increases in strength.</a:t>
            </a:r>
            <a:r>
              <a:rPr lang="en-US" sz="1800" kern="1200" dirty="0">
                <a:solidFill>
                  <a:schemeClr val="tx1"/>
                </a:solidFill>
                <a:latin typeface="+mj-lt"/>
                <a:ea typeface="+mj-ea"/>
                <a:cs typeface="+mj-cs"/>
              </a:rPr>
              <a:t> Unlike elastic bands, which exercise muscles in their shortened positions, the ToePro was designed to exercise muscles of the foot and ankle while they ar</a:t>
            </a:r>
            <a:r>
              <a:rPr lang="en-US" sz="1800" dirty="0"/>
              <a:t>e in their lengthened positions</a:t>
            </a:r>
            <a:r>
              <a:rPr lang="en-US" sz="1800" kern="1200" dirty="0">
                <a:solidFill>
                  <a:schemeClr val="tx1"/>
                </a:solidFill>
                <a:latin typeface="+mj-lt"/>
                <a:ea typeface="+mj-ea"/>
                <a:cs typeface="+mj-cs"/>
              </a:rPr>
              <a:t>.</a:t>
            </a:r>
            <a:br>
              <a:rPr lang="en-US" sz="1800" kern="1200" dirty="0">
                <a:solidFill>
                  <a:schemeClr val="tx1"/>
                </a:solidFill>
                <a:latin typeface="+mj-lt"/>
                <a:ea typeface="+mj-ea"/>
                <a:cs typeface="+mj-cs"/>
              </a:rPr>
            </a:b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In a 2019 pilot study, researchers from Temple University had 22 subjects perform ToePro exercises for six weeks. </a:t>
            </a:r>
            <a:r>
              <a:rPr lang="en-US" sz="1800" b="1" kern="1200" dirty="0">
                <a:solidFill>
                  <a:schemeClr val="tx1"/>
                </a:solidFill>
                <a:latin typeface="+mj-lt"/>
                <a:ea typeface="+mj-ea"/>
                <a:cs typeface="+mj-cs"/>
              </a:rPr>
              <a:t>At the end of the study, subjects who were compliant with the exercise program had 35% increases in toe strength, clinically significant improvements in single-leg balance and importantly, they were able to generate more pressure beneath their inner forefoot while walking. </a:t>
            </a:r>
            <a:r>
              <a:rPr lang="en-US" sz="1800" kern="1200" dirty="0">
                <a:solidFill>
                  <a:schemeClr val="tx1"/>
                </a:solidFill>
                <a:latin typeface="+mj-lt"/>
                <a:ea typeface="+mj-ea"/>
                <a:cs typeface="+mj-cs"/>
              </a:rPr>
              <a:t>All of these factors can significantly reduce your risk of falling. Researchers from Australia shows that </a:t>
            </a:r>
            <a:r>
              <a:rPr lang="en-US" sz="1800" b="1" kern="1200" dirty="0">
                <a:solidFill>
                  <a:schemeClr val="tx1"/>
                </a:solidFill>
                <a:latin typeface="+mj-lt"/>
                <a:ea typeface="+mj-ea"/>
                <a:cs typeface="+mj-cs"/>
              </a:rPr>
              <a:t>for every 1% increase in force generated beneath the big toe, you decrease someone's fall risk by 7%.</a:t>
            </a:r>
          </a:p>
        </p:txBody>
      </p:sp>
      <p:pic>
        <p:nvPicPr>
          <p:cNvPr id="4" name="Picture 3">
            <a:extLst>
              <a:ext uri="{FF2B5EF4-FFF2-40B4-BE49-F238E27FC236}">
                <a16:creationId xmlns:a16="http://schemas.microsoft.com/office/drawing/2014/main" id="{8C3DEB06-F123-0C1B-7793-56DCF1D54105}"/>
              </a:ext>
            </a:extLst>
          </p:cNvPr>
          <p:cNvPicPr>
            <a:picLocks noChangeAspect="1"/>
          </p:cNvPicPr>
          <p:nvPr/>
        </p:nvPicPr>
        <p:blipFill>
          <a:blip r:embed="rId2"/>
          <a:stretch>
            <a:fillRect/>
          </a:stretch>
        </p:blipFill>
        <p:spPr>
          <a:xfrm>
            <a:off x="5825286" y="723148"/>
            <a:ext cx="6366714" cy="2705852"/>
          </a:xfrm>
          <a:prstGeom prst="rect">
            <a:avLst/>
          </a:prstGeom>
        </p:spPr>
      </p:pic>
      <p:pic>
        <p:nvPicPr>
          <p:cNvPr id="5" name="Picture 4" descr="A diagram of a foot&#10;&#10;Description automatically generated">
            <a:extLst>
              <a:ext uri="{FF2B5EF4-FFF2-40B4-BE49-F238E27FC236}">
                <a16:creationId xmlns:a16="http://schemas.microsoft.com/office/drawing/2014/main" id="{35AC9446-9588-5B56-8BEB-AF6F14FA5B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8285" y="4081320"/>
            <a:ext cx="5684520" cy="2258568"/>
          </a:xfrm>
          <a:prstGeom prst="rect">
            <a:avLst/>
          </a:prstGeom>
        </p:spPr>
      </p:pic>
    </p:spTree>
    <p:extLst>
      <p:ext uri="{BB962C8B-B14F-4D97-AF65-F5344CB8AC3E}">
        <p14:creationId xmlns:p14="http://schemas.microsoft.com/office/powerpoint/2010/main" val="251637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742950" y="742951"/>
            <a:ext cx="3476625" cy="4962524"/>
          </a:xfrm>
          <a:prstGeom prst="ellipse">
            <a:avLst/>
          </a:prstGeom>
        </p:spPr>
        <p:txBody>
          <a:bodyPr>
            <a:normAutofit/>
          </a:bodyPr>
          <a:lstStyle/>
          <a:p>
            <a:pPr algn="ctr"/>
            <a:r>
              <a:rPr lang="en-US" sz="2300" b="1">
                <a:solidFill>
                  <a:srgbClr val="FFFFFF"/>
                </a:solidFill>
              </a:rPr>
              <a:t>ToePro Warm-Up Exercise: </a:t>
            </a:r>
            <a:br>
              <a:rPr lang="en-US" sz="2300">
                <a:solidFill>
                  <a:srgbClr val="FFFFFF"/>
                </a:solidFill>
              </a:rPr>
            </a:br>
            <a:r>
              <a:rPr lang="en-US" sz="2300">
                <a:solidFill>
                  <a:srgbClr val="FFFFFF"/>
                </a:solidFill>
              </a:rPr>
              <a:t>The ToePro routine is divided into 2 parts: a warm-up and conventional exercises that more aggressively strengthen the toe muscles. </a:t>
            </a:r>
          </a:p>
        </p:txBody>
      </p:sp>
      <p:pic>
        <p:nvPicPr>
          <p:cNvPr id="4" name="Picture 3" descr="A diagram of a person doing a weight lifting exercise&#10;&#10;Description automatically generated">
            <a:extLst>
              <a:ext uri="{FF2B5EF4-FFF2-40B4-BE49-F238E27FC236}">
                <a16:creationId xmlns:a16="http://schemas.microsoft.com/office/drawing/2014/main" id="{A46D635E-6846-731E-964E-53C35B0A5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9195" y="0"/>
            <a:ext cx="4881763" cy="6858000"/>
          </a:xfrm>
          <a:prstGeom prst="rect">
            <a:avLst/>
          </a:prstGeom>
        </p:spPr>
      </p:pic>
    </p:spTree>
    <p:extLst>
      <p:ext uri="{BB962C8B-B14F-4D97-AF65-F5344CB8AC3E}">
        <p14:creationId xmlns:p14="http://schemas.microsoft.com/office/powerpoint/2010/main" val="31809612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742950" y="742951"/>
            <a:ext cx="3476625" cy="4962524"/>
          </a:xfrm>
        </p:spPr>
        <p:txBody>
          <a:bodyPr vert="horz" lIns="91440" tIns="45720" rIns="91440" bIns="45720" rtlCol="0">
            <a:normAutofit/>
          </a:bodyPr>
          <a:lstStyle/>
          <a:p>
            <a:pPr algn="ctr"/>
            <a:r>
              <a:rPr lang="en-US" sz="1600" b="1" kern="1200">
                <a:solidFill>
                  <a:srgbClr val="FFFFFF"/>
                </a:solidFill>
                <a:latin typeface="+mj-lt"/>
                <a:ea typeface="+mj-ea"/>
                <a:cs typeface="+mj-cs"/>
              </a:rPr>
              <a:t>Conventional ToePro exercise. </a:t>
            </a:r>
            <a:br>
              <a:rPr lang="en-US" sz="1600" kern="1200">
                <a:solidFill>
                  <a:srgbClr val="FFFFFF"/>
                </a:solidFill>
                <a:latin typeface="+mj-lt"/>
                <a:ea typeface="+mj-ea"/>
                <a:cs typeface="+mj-cs"/>
              </a:rPr>
            </a:br>
            <a:r>
              <a:rPr lang="en-US" sz="1600" kern="1200">
                <a:solidFill>
                  <a:srgbClr val="FFFFFF"/>
                </a:solidFill>
                <a:latin typeface="+mj-lt"/>
                <a:ea typeface="+mj-ea"/>
                <a:cs typeface="+mj-cs"/>
              </a:rPr>
              <a:t>Position the ToePro near a wall and place your toes in the center crest while contacting the wall for support. Start the exercise with your heels on the ground and your weight shifted to the sides of your feet. Next, raise your heels off the ground and slowly roll inward, simultaneously pushing your toes down in the foam. Start by performing 2 sets of 15 repetitions with your knees straight and 2 sets of 15 repetitions with your knees bent. This routine is completed by holding a</a:t>
            </a:r>
            <a:br>
              <a:rPr lang="en-US" sz="1600" kern="1200">
                <a:solidFill>
                  <a:srgbClr val="FFFFFF"/>
                </a:solidFill>
                <a:latin typeface="+mj-lt"/>
                <a:ea typeface="+mj-ea"/>
                <a:cs typeface="+mj-cs"/>
              </a:rPr>
            </a:br>
            <a:r>
              <a:rPr lang="en-US" sz="1600" kern="1200">
                <a:solidFill>
                  <a:srgbClr val="FFFFFF"/>
                </a:solidFill>
                <a:latin typeface="+mj-lt"/>
                <a:ea typeface="+mj-ea"/>
                <a:cs typeface="+mj-cs"/>
              </a:rPr>
              <a:t>60 second isometric contraction after your final repetition, with your heel 1 inch off the floor. This exercise routine is usually performed 4 times per week.</a:t>
            </a:r>
          </a:p>
        </p:txBody>
      </p:sp>
      <p:pic>
        <p:nvPicPr>
          <p:cNvPr id="5" name="Picture 4" descr="A diagram of a person's feet&#10;&#10;Description automatically generated">
            <a:extLst>
              <a:ext uri="{FF2B5EF4-FFF2-40B4-BE49-F238E27FC236}">
                <a16:creationId xmlns:a16="http://schemas.microsoft.com/office/drawing/2014/main" id="{80771E08-6332-D654-F98D-357C8186E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0444" y="886264"/>
            <a:ext cx="6591138" cy="5604737"/>
          </a:xfrm>
          <a:prstGeom prst="rect">
            <a:avLst/>
          </a:prstGeom>
        </p:spPr>
      </p:pic>
    </p:spTree>
    <p:extLst>
      <p:ext uri="{BB962C8B-B14F-4D97-AF65-F5344CB8AC3E}">
        <p14:creationId xmlns:p14="http://schemas.microsoft.com/office/powerpoint/2010/main" val="2564071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Shape 35">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37FF33FC-1D1F-206A-04D0-103A6FA4B142}"/>
              </a:ext>
            </a:extLst>
          </p:cNvPr>
          <p:cNvSpPr>
            <a:spLocks noGrp="1"/>
          </p:cNvSpPr>
          <p:nvPr>
            <p:ph type="title"/>
          </p:nvPr>
        </p:nvSpPr>
        <p:spPr>
          <a:xfrm>
            <a:off x="207818" y="2767106"/>
            <a:ext cx="4038604" cy="3071906"/>
          </a:xfrm>
          <a:prstGeom prst="ellipse">
            <a:avLst/>
          </a:prstGeom>
        </p:spPr>
        <p:txBody>
          <a:bodyPr vert="horz" lIns="91440" tIns="45720" rIns="91440" bIns="45720" rtlCol="0" anchor="t">
            <a:noAutofit/>
          </a:bodyPr>
          <a:lstStyle/>
          <a:p>
            <a:r>
              <a:rPr lang="en-US" sz="2000" b="1" kern="1200">
                <a:solidFill>
                  <a:srgbClr val="FFFFFF"/>
                </a:solidFill>
                <a:latin typeface="+mj-lt"/>
                <a:ea typeface="+mj-ea"/>
                <a:cs typeface="+mj-cs"/>
              </a:rPr>
              <a:t>2. Lateral Step Ups:</a:t>
            </a:r>
            <a:br>
              <a:rPr lang="en-US" sz="1800" b="1" kern="1200">
                <a:solidFill>
                  <a:srgbClr val="FFFFFF"/>
                </a:solidFill>
                <a:latin typeface="+mj-lt"/>
                <a:ea typeface="+mj-ea"/>
                <a:cs typeface="+mj-cs"/>
              </a:rPr>
            </a:br>
            <a:r>
              <a:rPr lang="en-US" sz="1800" kern="1200">
                <a:solidFill>
                  <a:srgbClr val="FFFFFF"/>
                </a:solidFill>
                <a:latin typeface="+mj-lt"/>
                <a:ea typeface="+mj-ea"/>
                <a:cs typeface="+mj-cs"/>
              </a:rPr>
              <a:t>If you  couldn’t so the sit-to stand test in the allotted time, you should do the lateral step-up  exercise, which has been shown to effectively target the inner quad and hip musculature, while placing very little</a:t>
            </a:r>
            <a:br>
              <a:rPr lang="en-US" sz="1800" kern="1200">
                <a:solidFill>
                  <a:srgbClr val="FFFFFF"/>
                </a:solidFill>
                <a:latin typeface="+mj-lt"/>
                <a:ea typeface="+mj-ea"/>
                <a:cs typeface="+mj-cs"/>
              </a:rPr>
            </a:br>
            <a:r>
              <a:rPr lang="en-US" sz="1800" kern="1200">
                <a:solidFill>
                  <a:srgbClr val="FFFFFF"/>
                </a:solidFill>
                <a:latin typeface="+mj-lt"/>
                <a:ea typeface="+mj-ea"/>
                <a:cs typeface="+mj-cs"/>
              </a:rPr>
              <a:t>strain on the knee itself.</a:t>
            </a:r>
            <a:endParaRPr lang="en-US" sz="1800" kern="1200" dirty="0">
              <a:solidFill>
                <a:srgbClr val="FFFFFF"/>
              </a:solidFill>
              <a:latin typeface="+mj-lt"/>
              <a:ea typeface="+mj-ea"/>
              <a:cs typeface="+mj-cs"/>
            </a:endParaRPr>
          </a:p>
        </p:txBody>
      </p:sp>
      <p:pic>
        <p:nvPicPr>
          <p:cNvPr id="5" name="Picture 4" descr="A person walking on a mat&#10;&#10;Description automatically generated">
            <a:extLst>
              <a:ext uri="{FF2B5EF4-FFF2-40B4-BE49-F238E27FC236}">
                <a16:creationId xmlns:a16="http://schemas.microsoft.com/office/drawing/2014/main" id="{F2DCE459-9253-3A9C-944C-8A4E255821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9504" y="1329019"/>
            <a:ext cx="4212152" cy="4199961"/>
          </a:xfrm>
          <a:prstGeom prst="rect">
            <a:avLst/>
          </a:prstGeom>
        </p:spPr>
      </p:pic>
    </p:spTree>
    <p:extLst>
      <p:ext uri="{BB962C8B-B14F-4D97-AF65-F5344CB8AC3E}">
        <p14:creationId xmlns:p14="http://schemas.microsoft.com/office/powerpoint/2010/main" val="17680664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513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621629" y="640080"/>
            <a:ext cx="4225290" cy="5578816"/>
          </a:xfrm>
        </p:spPr>
        <p:txBody>
          <a:bodyPr>
            <a:normAutofit/>
          </a:bodyPr>
          <a:lstStyle/>
          <a:p>
            <a:pPr algn="ctr"/>
            <a:r>
              <a:rPr lang="en-US" sz="2400" b="1" dirty="0">
                <a:solidFill>
                  <a:srgbClr val="FFFFFF"/>
                </a:solidFill>
              </a:rPr>
              <a:t>3. Metronome Alternate Step Exercise:</a:t>
            </a:r>
            <a:br>
              <a:rPr lang="en-US" sz="2400" b="1" dirty="0">
                <a:solidFill>
                  <a:srgbClr val="FFFFFF"/>
                </a:solidFill>
              </a:rPr>
            </a:br>
            <a:r>
              <a:rPr lang="en-US" sz="2400" b="1" dirty="0">
                <a:solidFill>
                  <a:srgbClr val="FFFFFF"/>
                </a:solidFill>
              </a:rPr>
              <a:t> </a:t>
            </a:r>
            <a:br>
              <a:rPr lang="en-US" sz="2400" b="1" dirty="0">
                <a:solidFill>
                  <a:srgbClr val="FFFFFF"/>
                </a:solidFill>
              </a:rPr>
            </a:br>
            <a:r>
              <a:rPr lang="en-US" sz="2400" dirty="0">
                <a:solidFill>
                  <a:srgbClr val="FFFFFF"/>
                </a:solidFill>
              </a:rPr>
              <a:t>This exercise is performed if you could not do 8 alternate step ups in less than 10 seconds. The most common exercise prescription is to do alternate step ups on a 6-inch platform for 30 seconds with the metronome set at the highest beat frequency the person can comfortably maintain. Repeat this routine 3 times.</a:t>
            </a:r>
            <a:endParaRPr lang="en-US" sz="2400" b="1" dirty="0">
              <a:solidFill>
                <a:srgbClr val="FFFFFF"/>
              </a:solidFill>
            </a:endParaRPr>
          </a:p>
        </p:txBody>
      </p:sp>
      <p:pic>
        <p:nvPicPr>
          <p:cNvPr id="4" name="Picture 3" descr="A person doing step aerobics&#10;&#10;Description automatically generated">
            <a:extLst>
              <a:ext uri="{FF2B5EF4-FFF2-40B4-BE49-F238E27FC236}">
                <a16:creationId xmlns:a16="http://schemas.microsoft.com/office/drawing/2014/main" id="{13B08886-2704-475E-FCA7-CC3518056E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139688"/>
            <a:ext cx="5459470" cy="2579599"/>
          </a:xfrm>
          <a:prstGeom prst="rect">
            <a:avLst/>
          </a:prstGeom>
        </p:spPr>
      </p:pic>
    </p:spTree>
    <p:extLst>
      <p:ext uri="{BB962C8B-B14F-4D97-AF65-F5344CB8AC3E}">
        <p14:creationId xmlns:p14="http://schemas.microsoft.com/office/powerpoint/2010/main" val="223010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76906711-0AFB-47DD-A4B6-4E94B38B8C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a16="http://schemas.microsoft.com/office/drawing/2014/main" id="{AA91F649-894C-41F6-A21D-3D1AC558E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877832"/>
          </a:xfrm>
          <a:custGeom>
            <a:avLst/>
            <a:gdLst>
              <a:gd name="connsiteX0" fmla="*/ 6789701 w 12192000"/>
              <a:gd name="connsiteY0" fmla="*/ 2809623 h 2877832"/>
              <a:gd name="connsiteX1" fmla="*/ 6788702 w 12192000"/>
              <a:gd name="connsiteY1" fmla="*/ 2809701 h 2877832"/>
              <a:gd name="connsiteX2" fmla="*/ 6788476 w 12192000"/>
              <a:gd name="connsiteY2" fmla="*/ 2810235 h 2877832"/>
              <a:gd name="connsiteX3" fmla="*/ 0 w 12192000"/>
              <a:gd name="connsiteY3" fmla="*/ 0 h 2877832"/>
              <a:gd name="connsiteX4" fmla="*/ 12192000 w 12192000"/>
              <a:gd name="connsiteY4" fmla="*/ 0 h 2877832"/>
              <a:gd name="connsiteX5" fmla="*/ 12192000 w 12192000"/>
              <a:gd name="connsiteY5" fmla="*/ 1915388 h 2877832"/>
              <a:gd name="connsiteX6" fmla="*/ 12061096 w 12192000"/>
              <a:gd name="connsiteY6" fmla="*/ 1954428 h 2877832"/>
              <a:gd name="connsiteX7" fmla="*/ 11676800 w 12192000"/>
              <a:gd name="connsiteY7" fmla="*/ 2058003 h 2877832"/>
              <a:gd name="connsiteX8" fmla="*/ 10425355 w 12192000"/>
              <a:gd name="connsiteY8" fmla="*/ 2341542 h 2877832"/>
              <a:gd name="connsiteX9" fmla="*/ 9424022 w 12192000"/>
              <a:gd name="connsiteY9" fmla="*/ 2516704 h 2877832"/>
              <a:gd name="connsiteX10" fmla="*/ 8458419 w 12192000"/>
              <a:gd name="connsiteY10" fmla="*/ 2650405 h 2877832"/>
              <a:gd name="connsiteX11" fmla="*/ 7715970 w 12192000"/>
              <a:gd name="connsiteY11" fmla="*/ 2730352 h 2877832"/>
              <a:gd name="connsiteX12" fmla="*/ 6951716 w 12192000"/>
              <a:gd name="connsiteY12" fmla="*/ 2796132 h 2877832"/>
              <a:gd name="connsiteX13" fmla="*/ 6936303 w 12192000"/>
              <a:gd name="connsiteY13" fmla="*/ 2798203 h 2877832"/>
              <a:gd name="connsiteX14" fmla="*/ 6790448 w 12192000"/>
              <a:gd name="connsiteY14" fmla="*/ 2809564 h 2877832"/>
              <a:gd name="connsiteX15" fmla="*/ 6799941 w 12192000"/>
              <a:gd name="connsiteY15" fmla="*/ 2811384 h 2877832"/>
              <a:gd name="connsiteX16" fmla="*/ 6835432 w 12192000"/>
              <a:gd name="connsiteY16" fmla="*/ 2809677 h 2877832"/>
              <a:gd name="connsiteX17" fmla="*/ 6884003 w 12192000"/>
              <a:gd name="connsiteY17" fmla="*/ 2806699 h 2877832"/>
              <a:gd name="connsiteX18" fmla="*/ 7578771 w 12192000"/>
              <a:gd name="connsiteY18" fmla="*/ 2774172 h 2877832"/>
              <a:gd name="connsiteX19" fmla="*/ 8623845 w 12192000"/>
              <a:gd name="connsiteY19" fmla="*/ 2687275 h 2877832"/>
              <a:gd name="connsiteX20" fmla="*/ 9479970 w 12192000"/>
              <a:gd name="connsiteY20" fmla="*/ 2583369 h 2877832"/>
              <a:gd name="connsiteX21" fmla="*/ 10629308 w 12192000"/>
              <a:gd name="connsiteY21" fmla="*/ 2389212 h 2877832"/>
              <a:gd name="connsiteX22" fmla="*/ 11998498 w 12192000"/>
              <a:gd name="connsiteY22" fmla="*/ 2063218 h 2877832"/>
              <a:gd name="connsiteX23" fmla="*/ 12192000 w 12192000"/>
              <a:gd name="connsiteY23" fmla="*/ 2006219 h 2877832"/>
              <a:gd name="connsiteX24" fmla="*/ 12192000 w 12192000"/>
              <a:gd name="connsiteY24" fmla="*/ 2060956 h 2877832"/>
              <a:gd name="connsiteX25" fmla="*/ 11829257 w 12192000"/>
              <a:gd name="connsiteY25" fmla="*/ 2166255 h 2877832"/>
              <a:gd name="connsiteX26" fmla="*/ 10939183 w 12192000"/>
              <a:gd name="connsiteY26" fmla="*/ 2380770 h 2877832"/>
              <a:gd name="connsiteX27" fmla="*/ 9985530 w 12192000"/>
              <a:gd name="connsiteY27" fmla="*/ 2560775 h 2877832"/>
              <a:gd name="connsiteX28" fmla="*/ 9186882 w 12192000"/>
              <a:gd name="connsiteY28" fmla="*/ 2676722 h 2877832"/>
              <a:gd name="connsiteX29" fmla="*/ 8578198 w 12192000"/>
              <a:gd name="connsiteY29" fmla="*/ 2746241 h 2877832"/>
              <a:gd name="connsiteX30" fmla="*/ 7864358 w 12192000"/>
              <a:gd name="connsiteY30" fmla="*/ 2807692 h 2877832"/>
              <a:gd name="connsiteX31" fmla="*/ 6935502 w 12192000"/>
              <a:gd name="connsiteY31" fmla="*/ 2859086 h 2877832"/>
              <a:gd name="connsiteX32" fmla="*/ 6477750 w 12192000"/>
              <a:gd name="connsiteY32" fmla="*/ 2872989 h 2877832"/>
              <a:gd name="connsiteX33" fmla="*/ 6362294 w 12192000"/>
              <a:gd name="connsiteY33" fmla="*/ 2877832 h 2877832"/>
              <a:gd name="connsiteX34" fmla="*/ 6057129 w 12192000"/>
              <a:gd name="connsiteY34" fmla="*/ 2877832 h 2877832"/>
              <a:gd name="connsiteX35" fmla="*/ 5977784 w 12192000"/>
              <a:gd name="connsiteY35" fmla="*/ 2873238 h 2877832"/>
              <a:gd name="connsiteX36" fmla="*/ 5265087 w 12192000"/>
              <a:gd name="connsiteY36" fmla="*/ 2836989 h 2877832"/>
              <a:gd name="connsiteX37" fmla="*/ 4346277 w 12192000"/>
              <a:gd name="connsiteY37" fmla="*/ 2774919 h 2877832"/>
              <a:gd name="connsiteX38" fmla="*/ 3373045 w 12192000"/>
              <a:gd name="connsiteY38" fmla="*/ 2676350 h 2877832"/>
              <a:gd name="connsiteX39" fmla="*/ 2362173 w 12192000"/>
              <a:gd name="connsiteY39" fmla="*/ 2557423 h 2877832"/>
              <a:gd name="connsiteX40" fmla="*/ 1233178 w 12192000"/>
              <a:gd name="connsiteY40" fmla="*/ 2384247 h 2877832"/>
              <a:gd name="connsiteX41" fmla="*/ 68500 w 12192000"/>
              <a:gd name="connsiteY41" fmla="*/ 2144540 h 2877832"/>
              <a:gd name="connsiteX42" fmla="*/ 0 w 12192000"/>
              <a:gd name="connsiteY42" fmla="*/ 2127185 h 2877832"/>
              <a:gd name="connsiteX43" fmla="*/ 0 w 12192000"/>
              <a:gd name="connsiteY43" fmla="*/ 2070696 h 2877832"/>
              <a:gd name="connsiteX44" fmla="*/ 72441 w 12192000"/>
              <a:gd name="connsiteY44" fmla="*/ 2089473 h 2877832"/>
              <a:gd name="connsiteX45" fmla="*/ 600716 w 12192000"/>
              <a:gd name="connsiteY45" fmla="*/ 2207843 h 2877832"/>
              <a:gd name="connsiteX46" fmla="*/ 1769512 w 12192000"/>
              <a:gd name="connsiteY46" fmla="*/ 2418011 h 2877832"/>
              <a:gd name="connsiteX47" fmla="*/ 2613554 w 12192000"/>
              <a:gd name="connsiteY47" fmla="*/ 2534953 h 2877832"/>
              <a:gd name="connsiteX48" fmla="*/ 2581134 w 12192000"/>
              <a:gd name="connsiteY48" fmla="*/ 2525022 h 2877832"/>
              <a:gd name="connsiteX49" fmla="*/ 1112635 w 12192000"/>
              <a:gd name="connsiteY49" fmla="*/ 2192325 h 2877832"/>
              <a:gd name="connsiteX50" fmla="*/ 420412 w 12192000"/>
              <a:gd name="connsiteY50" fmla="*/ 1992892 h 2877832"/>
              <a:gd name="connsiteX51" fmla="*/ 0 w 12192000"/>
              <a:gd name="connsiteY51" fmla="*/ 1853975 h 287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000" h="2877832">
                <a:moveTo>
                  <a:pt x="6789701" y="2809623"/>
                </a:moveTo>
                <a:lnTo>
                  <a:pt x="6788702" y="2809701"/>
                </a:lnTo>
                <a:lnTo>
                  <a:pt x="6788476" y="2810235"/>
                </a:lnTo>
                <a:close/>
                <a:moveTo>
                  <a:pt x="0" y="0"/>
                </a:moveTo>
                <a:lnTo>
                  <a:pt x="12192000" y="0"/>
                </a:lnTo>
                <a:lnTo>
                  <a:pt x="12192000" y="1915388"/>
                </a:lnTo>
                <a:lnTo>
                  <a:pt x="12061096" y="1954428"/>
                </a:lnTo>
                <a:cubicBezTo>
                  <a:pt x="11933500" y="1990642"/>
                  <a:pt x="11805390" y="2025171"/>
                  <a:pt x="11676800" y="2058003"/>
                </a:cubicBezTo>
                <a:cubicBezTo>
                  <a:pt x="11262789" y="2165510"/>
                  <a:pt x="10845343" y="2259112"/>
                  <a:pt x="10425355" y="2341542"/>
                </a:cubicBezTo>
                <a:cubicBezTo>
                  <a:pt x="10092810" y="2406753"/>
                  <a:pt x="9759033" y="2465150"/>
                  <a:pt x="9424022" y="2516704"/>
                </a:cubicBezTo>
                <a:cubicBezTo>
                  <a:pt x="9102997" y="2566361"/>
                  <a:pt x="8781133" y="2610928"/>
                  <a:pt x="8458419" y="2650405"/>
                </a:cubicBezTo>
                <a:cubicBezTo>
                  <a:pt x="8211360" y="2680571"/>
                  <a:pt x="7963792" y="2706144"/>
                  <a:pt x="7715970" y="2730352"/>
                </a:cubicBezTo>
                <a:lnTo>
                  <a:pt x="6951716" y="2796132"/>
                </a:lnTo>
                <a:lnTo>
                  <a:pt x="6936303" y="2798203"/>
                </a:lnTo>
                <a:lnTo>
                  <a:pt x="6790448" y="2809564"/>
                </a:lnTo>
                <a:lnTo>
                  <a:pt x="6799941" y="2811384"/>
                </a:lnTo>
                <a:cubicBezTo>
                  <a:pt x="6811623" y="2811850"/>
                  <a:pt x="6823734" y="2809677"/>
                  <a:pt x="6835432" y="2809677"/>
                </a:cubicBezTo>
                <a:cubicBezTo>
                  <a:pt x="6851580" y="2809677"/>
                  <a:pt x="6867729" y="2807070"/>
                  <a:pt x="6884003" y="2806699"/>
                </a:cubicBezTo>
                <a:cubicBezTo>
                  <a:pt x="7115805" y="2801237"/>
                  <a:pt x="7347351" y="2789070"/>
                  <a:pt x="7578771" y="2774172"/>
                </a:cubicBezTo>
                <a:cubicBezTo>
                  <a:pt x="7927552" y="2751704"/>
                  <a:pt x="8276080" y="2723525"/>
                  <a:pt x="8623845" y="2687275"/>
                </a:cubicBezTo>
                <a:cubicBezTo>
                  <a:pt x="8909939" y="2657977"/>
                  <a:pt x="9195310" y="2623342"/>
                  <a:pt x="9479970" y="2583369"/>
                </a:cubicBezTo>
                <a:cubicBezTo>
                  <a:pt x="9864901" y="2528995"/>
                  <a:pt x="10248014" y="2464281"/>
                  <a:pt x="10629308" y="2389212"/>
                </a:cubicBezTo>
                <a:cubicBezTo>
                  <a:pt x="11090114" y="2298092"/>
                  <a:pt x="11546975" y="2190586"/>
                  <a:pt x="11998498" y="2063218"/>
                </a:cubicBezTo>
                <a:lnTo>
                  <a:pt x="12192000" y="2006219"/>
                </a:lnTo>
                <a:lnTo>
                  <a:pt x="12192000" y="2060956"/>
                </a:lnTo>
                <a:lnTo>
                  <a:pt x="11829257" y="2166255"/>
                </a:lnTo>
                <a:cubicBezTo>
                  <a:pt x="11534769" y="2245952"/>
                  <a:pt x="11238120" y="2316838"/>
                  <a:pt x="10939183" y="2380770"/>
                </a:cubicBezTo>
                <a:cubicBezTo>
                  <a:pt x="10622824" y="2448552"/>
                  <a:pt x="10304941" y="2508549"/>
                  <a:pt x="9985530" y="2560775"/>
                </a:cubicBezTo>
                <a:cubicBezTo>
                  <a:pt x="9720036" y="2604224"/>
                  <a:pt x="9453814" y="2642869"/>
                  <a:pt x="9186882" y="2676722"/>
                </a:cubicBezTo>
                <a:cubicBezTo>
                  <a:pt x="8984197" y="2702296"/>
                  <a:pt x="8781514" y="2726379"/>
                  <a:pt x="8578198" y="2746241"/>
                </a:cubicBezTo>
                <a:cubicBezTo>
                  <a:pt x="8340547" y="2768961"/>
                  <a:pt x="8102644" y="2790436"/>
                  <a:pt x="7864358" y="2807692"/>
                </a:cubicBezTo>
                <a:cubicBezTo>
                  <a:pt x="7554994" y="2830036"/>
                  <a:pt x="7245502" y="2847914"/>
                  <a:pt x="6935502" y="2859086"/>
                </a:cubicBezTo>
                <a:cubicBezTo>
                  <a:pt x="6782917" y="2864549"/>
                  <a:pt x="6630334" y="2868397"/>
                  <a:pt x="6477750" y="2872989"/>
                </a:cubicBezTo>
                <a:cubicBezTo>
                  <a:pt x="6439195" y="2870905"/>
                  <a:pt x="6400529" y="2872530"/>
                  <a:pt x="6362294" y="2877832"/>
                </a:cubicBezTo>
                <a:lnTo>
                  <a:pt x="6057129" y="2877832"/>
                </a:lnTo>
                <a:lnTo>
                  <a:pt x="5977784" y="2873238"/>
                </a:lnTo>
                <a:cubicBezTo>
                  <a:pt x="5740261" y="2860825"/>
                  <a:pt x="5502739" y="2847046"/>
                  <a:pt x="5265087" y="2836989"/>
                </a:cubicBezTo>
                <a:cubicBezTo>
                  <a:pt x="4958267" y="2824573"/>
                  <a:pt x="4651826" y="2804093"/>
                  <a:pt x="4346277" y="2774919"/>
                </a:cubicBezTo>
                <a:cubicBezTo>
                  <a:pt x="4021654" y="2744007"/>
                  <a:pt x="3697795" y="2709372"/>
                  <a:pt x="3373045" y="2676350"/>
                </a:cubicBezTo>
                <a:cubicBezTo>
                  <a:pt x="3035412" y="2642088"/>
                  <a:pt x="2698456" y="2602449"/>
                  <a:pt x="2362173" y="2557423"/>
                </a:cubicBezTo>
                <a:cubicBezTo>
                  <a:pt x="1984692" y="2507270"/>
                  <a:pt x="1608364" y="2449544"/>
                  <a:pt x="1233178" y="2384247"/>
                </a:cubicBezTo>
                <a:cubicBezTo>
                  <a:pt x="842181" y="2315534"/>
                  <a:pt x="453758" y="2237046"/>
                  <a:pt x="68500" y="2144540"/>
                </a:cubicBezTo>
                <a:lnTo>
                  <a:pt x="0" y="2127185"/>
                </a:lnTo>
                <a:lnTo>
                  <a:pt x="0" y="2070696"/>
                </a:lnTo>
                <a:lnTo>
                  <a:pt x="72441" y="2089473"/>
                </a:lnTo>
                <a:cubicBezTo>
                  <a:pt x="247961" y="2131651"/>
                  <a:pt x="424164" y="2170911"/>
                  <a:pt x="600716" y="2207843"/>
                </a:cubicBezTo>
                <a:cubicBezTo>
                  <a:pt x="988279" y="2288657"/>
                  <a:pt x="1378133" y="2357555"/>
                  <a:pt x="1769512" y="2418011"/>
                </a:cubicBezTo>
                <a:cubicBezTo>
                  <a:pt x="2052426" y="2461587"/>
                  <a:pt x="2335725" y="2501684"/>
                  <a:pt x="2613554" y="2534953"/>
                </a:cubicBezTo>
                <a:cubicBezTo>
                  <a:pt x="2605544" y="2537560"/>
                  <a:pt x="2594611" y="2527504"/>
                  <a:pt x="2581134" y="2525022"/>
                </a:cubicBezTo>
                <a:cubicBezTo>
                  <a:pt x="2087178" y="2433070"/>
                  <a:pt x="1597684" y="2322177"/>
                  <a:pt x="1112635" y="2192325"/>
                </a:cubicBezTo>
                <a:cubicBezTo>
                  <a:pt x="880453" y="2130254"/>
                  <a:pt x="649713" y="2063776"/>
                  <a:pt x="420412" y="1992892"/>
                </a:cubicBezTo>
                <a:lnTo>
                  <a:pt x="0" y="18539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638881" y="390525"/>
            <a:ext cx="10909640" cy="1510301"/>
          </a:xfrm>
        </p:spPr>
        <p:txBody>
          <a:bodyPr vert="horz" lIns="91440" tIns="45720" rIns="91440" bIns="45720" rtlCol="0" anchor="ctr">
            <a:normAutofit/>
          </a:bodyPr>
          <a:lstStyle/>
          <a:p>
            <a:pPr algn="ctr"/>
            <a:r>
              <a:rPr lang="en-US" sz="2100" b="1" kern="1200">
                <a:solidFill>
                  <a:srgbClr val="FFFFFF"/>
                </a:solidFill>
                <a:latin typeface="+mj-lt"/>
                <a:ea typeface="+mj-ea"/>
                <a:cs typeface="+mj-cs"/>
              </a:rPr>
              <a:t>4. Hip Strengthening Exercises: </a:t>
            </a:r>
            <a:br>
              <a:rPr lang="en-US" sz="2100" b="1" kern="1200">
                <a:solidFill>
                  <a:srgbClr val="FFFFFF"/>
                </a:solidFill>
                <a:latin typeface="+mj-lt"/>
                <a:ea typeface="+mj-ea"/>
                <a:cs typeface="+mj-cs"/>
              </a:rPr>
            </a:br>
            <a:r>
              <a:rPr lang="en-US" sz="2100" kern="1200">
                <a:solidFill>
                  <a:srgbClr val="FFFFFF"/>
                </a:solidFill>
                <a:latin typeface="+mj-lt"/>
                <a:ea typeface="+mj-ea"/>
                <a:cs typeface="+mj-cs"/>
              </a:rPr>
              <a:t>If you generated less than 20% of your body weight with the hip rotation test, do one set of 60 repetitions of the standing clamshell, and follow this with 2 sets of 15 repetitions of both the fencers lunge in the curtsy step up. To this routine 4 times per week.</a:t>
            </a:r>
          </a:p>
        </p:txBody>
      </p:sp>
      <p:sp>
        <p:nvSpPr>
          <p:cNvPr id="49" name="sketch line">
            <a:extLst>
              <a:ext uri="{FF2B5EF4-FFF2-40B4-BE49-F238E27FC236}">
                <a16:creationId xmlns:a16="http://schemas.microsoft.com/office/drawing/2014/main" id="{56037404-66BD-46B5-9323-1B5313196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1753266"/>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solidFill>
          <a:ln w="38100" cap="rnd">
            <a:solidFill>
              <a:srgbClr val="FFFFFF"/>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in pink shirt and black shorts holding a ball&#10;&#10;Description automatically generated">
            <a:extLst>
              <a:ext uri="{FF2B5EF4-FFF2-40B4-BE49-F238E27FC236}">
                <a16:creationId xmlns:a16="http://schemas.microsoft.com/office/drawing/2014/main" id="{73FAD5D2-D73D-598F-263E-23F104188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6431" y="3134295"/>
            <a:ext cx="9859169" cy="3500005"/>
          </a:xfrm>
          <a:prstGeom prst="rect">
            <a:avLst/>
          </a:prstGeom>
        </p:spPr>
      </p:pic>
    </p:spTree>
    <p:extLst>
      <p:ext uri="{BB962C8B-B14F-4D97-AF65-F5344CB8AC3E}">
        <p14:creationId xmlns:p14="http://schemas.microsoft.com/office/powerpoint/2010/main" val="5763063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25">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1300" b="1" kern="1200">
                <a:solidFill>
                  <a:srgbClr val="FFFFFF"/>
                </a:solidFill>
                <a:latin typeface="+mj-lt"/>
                <a:ea typeface="+mj-ea"/>
                <a:cs typeface="+mj-cs"/>
              </a:rPr>
              <a:t>5. DNS Core Exercise: </a:t>
            </a:r>
            <a:r>
              <a:rPr lang="en-US" sz="1300" kern="1200">
                <a:solidFill>
                  <a:srgbClr val="FFFFFF"/>
                </a:solidFill>
                <a:latin typeface="+mj-lt"/>
                <a:ea typeface="+mj-ea"/>
                <a:cs typeface="+mj-cs"/>
              </a:rPr>
              <a:t>This exercises for people who were unable to hold the beginner side bridge for 45 seconds. This exercise is performed by alternately flexing and extending your upper hip while you are in a side bridge position. You finish this exercise by bringing the top knee towards the top hand, which initiates a rolling action that makes it easy for you to get up from the floor. The next slide shows a video of someone doing this exercise.</a:t>
            </a:r>
          </a:p>
        </p:txBody>
      </p:sp>
      <p:pic>
        <p:nvPicPr>
          <p:cNvPr id="4" name="Picture 3" descr="A person jumping in the air&#10;&#10;Description automatically generated">
            <a:extLst>
              <a:ext uri="{FF2B5EF4-FFF2-40B4-BE49-F238E27FC236}">
                <a16:creationId xmlns:a16="http://schemas.microsoft.com/office/drawing/2014/main" id="{D3782553-513B-7A39-9FC3-65456AE919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2428" y="1721917"/>
            <a:ext cx="7225748" cy="3414165"/>
          </a:xfrm>
          <a:prstGeom prst="rect">
            <a:avLst/>
          </a:prstGeom>
        </p:spPr>
      </p:pic>
    </p:spTree>
    <p:extLst>
      <p:ext uri="{BB962C8B-B14F-4D97-AF65-F5344CB8AC3E}">
        <p14:creationId xmlns:p14="http://schemas.microsoft.com/office/powerpoint/2010/main" val="1494422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21C4EA8-6B83-4338-913D-D75D3C4F3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337497" y="679731"/>
            <a:ext cx="3124151" cy="3736540"/>
          </a:xfrm>
        </p:spPr>
        <p:txBody>
          <a:bodyPr vert="horz" lIns="91440" tIns="45720" rIns="91440" bIns="45720" rtlCol="0" anchor="b">
            <a:normAutofit/>
          </a:bodyPr>
          <a:lstStyle/>
          <a:p>
            <a:pPr algn="ctr"/>
            <a:r>
              <a:rPr lang="en-US" sz="2000" b="1" dirty="0"/>
              <a:t>6. The McHugh protocol. </a:t>
            </a:r>
            <a:r>
              <a:rPr lang="en-US" sz="1800" dirty="0"/>
              <a:t>Because balance deficits occur so rapidly as you age, people over the age of 60 should perform this exercise for 3-minutes on each leg daily. </a:t>
            </a:r>
            <a:r>
              <a:rPr lang="en-US" sz="1800" b="1" dirty="0"/>
              <a:t>It is especially important to do this exercise if you failed to 10-second balance test, 256 cps Tuning Fork Test and/or the Near Tandem Stand test.</a:t>
            </a:r>
            <a:br>
              <a:rPr lang="en-US" sz="1800" b="1" dirty="0"/>
            </a:br>
            <a:endParaRPr lang="en-US" sz="1800" b="1" dirty="0"/>
          </a:p>
        </p:txBody>
      </p:sp>
      <p:grpSp>
        <p:nvGrpSpPr>
          <p:cNvPr id="25" name="Group 24">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26" name="Straight Connector 25">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1084"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94C98A0-4FEF-0A77-CC97-B8152294D3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2515" y="1146598"/>
            <a:ext cx="3320433" cy="4564167"/>
          </a:xfrm>
          <a:prstGeom prst="rect">
            <a:avLst/>
          </a:prstGeom>
        </p:spPr>
      </p:pic>
    </p:spTree>
    <p:extLst>
      <p:ext uri="{BB962C8B-B14F-4D97-AF65-F5344CB8AC3E}">
        <p14:creationId xmlns:p14="http://schemas.microsoft.com/office/powerpoint/2010/main" val="21574206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2400" b="1" kern="1200" dirty="0">
                <a:solidFill>
                  <a:schemeClr val="tx1"/>
                </a:solidFill>
                <a:latin typeface="+mj-lt"/>
                <a:ea typeface="+mj-ea"/>
                <a:cs typeface="+mj-cs"/>
              </a:rPr>
              <a:t>7. </a:t>
            </a:r>
            <a:r>
              <a:rPr lang="en-US" sz="2400" b="1" i="1" kern="1200" dirty="0">
                <a:solidFill>
                  <a:schemeClr val="tx1"/>
                </a:solidFill>
                <a:latin typeface="+mj-lt"/>
                <a:ea typeface="+mj-ea"/>
                <a:cs typeface="+mj-cs"/>
              </a:rPr>
              <a:t>Balance Buttons</a:t>
            </a:r>
            <a:r>
              <a:rPr lang="en-US" sz="2400" b="1" kern="1200" dirty="0">
                <a:solidFill>
                  <a:schemeClr val="tx1"/>
                </a:solidFill>
                <a:latin typeface="+mj-lt"/>
                <a:ea typeface="+mj-ea"/>
                <a:cs typeface="+mj-cs"/>
              </a:rPr>
              <a:t>: </a:t>
            </a:r>
            <a:r>
              <a:rPr lang="en-US" sz="2400" kern="1200" dirty="0">
                <a:solidFill>
                  <a:schemeClr val="tx1"/>
                </a:solidFill>
                <a:latin typeface="+mj-lt"/>
                <a:ea typeface="+mj-ea"/>
                <a:cs typeface="+mj-cs"/>
              </a:rPr>
              <a:t>You should be wearing </a:t>
            </a:r>
            <a:r>
              <a:rPr lang="en-US" sz="2400" i="1" kern="1200" dirty="0">
                <a:solidFill>
                  <a:schemeClr val="tx1"/>
                </a:solidFill>
                <a:latin typeface="+mj-lt"/>
                <a:ea typeface="+mj-ea"/>
                <a:cs typeface="+mj-cs"/>
              </a:rPr>
              <a:t>Balance Buttons </a:t>
            </a:r>
            <a:r>
              <a:rPr lang="en-US" sz="2400" kern="1200" dirty="0">
                <a:solidFill>
                  <a:schemeClr val="tx1"/>
                </a:solidFill>
                <a:latin typeface="+mj-lt"/>
                <a:ea typeface="+mj-ea"/>
                <a:cs typeface="+mj-cs"/>
              </a:rPr>
              <a:t>if you are unable to feel the vibration from the 256-cps tuning fork and/or if you performed poorly on the 10-Second Balance Test or the Near </a:t>
            </a:r>
            <a:r>
              <a:rPr lang="en-US" sz="2400" dirty="0"/>
              <a:t>T</a:t>
            </a:r>
            <a:r>
              <a:rPr lang="en-US" sz="2400" kern="1200" dirty="0">
                <a:solidFill>
                  <a:schemeClr val="tx1"/>
                </a:solidFill>
                <a:latin typeface="+mj-lt"/>
                <a:ea typeface="+mj-ea"/>
                <a:cs typeface="+mj-cs"/>
              </a:rPr>
              <a:t>andem </a:t>
            </a:r>
            <a:r>
              <a:rPr lang="en-US" sz="2400" dirty="0"/>
              <a:t>S</a:t>
            </a:r>
            <a:r>
              <a:rPr lang="en-US" sz="2400" kern="1200" dirty="0">
                <a:solidFill>
                  <a:schemeClr val="tx1"/>
                </a:solidFill>
                <a:latin typeface="+mj-lt"/>
                <a:ea typeface="+mj-ea"/>
                <a:cs typeface="+mj-cs"/>
              </a:rPr>
              <a:t>tand </a:t>
            </a:r>
            <a:r>
              <a:rPr lang="en-US" sz="2400" dirty="0"/>
              <a:t>T</a:t>
            </a:r>
            <a:r>
              <a:rPr lang="en-US" sz="2400" kern="1200" dirty="0">
                <a:solidFill>
                  <a:schemeClr val="tx1"/>
                </a:solidFill>
                <a:latin typeface="+mj-lt"/>
                <a:ea typeface="+mj-ea"/>
                <a:cs typeface="+mj-cs"/>
              </a:rPr>
              <a:t>est. </a:t>
            </a:r>
            <a:br>
              <a:rPr lang="en-US" sz="2600" kern="1200" dirty="0">
                <a:solidFill>
                  <a:schemeClr val="tx1"/>
                </a:solidFill>
                <a:latin typeface="+mj-lt"/>
                <a:ea typeface="+mj-ea"/>
                <a:cs typeface="+mj-cs"/>
              </a:rPr>
            </a:br>
            <a:endParaRPr lang="en-US" sz="2600" kern="1200" dirty="0">
              <a:solidFill>
                <a:schemeClr val="tx1"/>
              </a:solidFill>
              <a:latin typeface="+mj-lt"/>
              <a:ea typeface="+mj-ea"/>
              <a:cs typeface="+mj-cs"/>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Diagram of a foot with a blue insole&#10;&#10;Description automatically generated">
            <a:extLst>
              <a:ext uri="{FF2B5EF4-FFF2-40B4-BE49-F238E27FC236}">
                <a16:creationId xmlns:a16="http://schemas.microsoft.com/office/drawing/2014/main" id="{8D71229A-1D20-F970-BE17-1D0C3FEF7F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4356" y="661663"/>
            <a:ext cx="6408836" cy="5383422"/>
          </a:xfrm>
          <a:prstGeom prst="rect">
            <a:avLst/>
          </a:prstGeom>
        </p:spPr>
      </p:pic>
    </p:spTree>
    <p:extLst>
      <p:ext uri="{BB962C8B-B14F-4D97-AF65-F5344CB8AC3E}">
        <p14:creationId xmlns:p14="http://schemas.microsoft.com/office/powerpoint/2010/main" val="38437374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38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621629" y="640080"/>
            <a:ext cx="4225290" cy="5578816"/>
          </a:xfrm>
        </p:spPr>
        <p:txBody>
          <a:bodyPr vert="horz" lIns="91440" tIns="45720" rIns="91440" bIns="45720" rtlCol="0">
            <a:normAutofit/>
          </a:bodyPr>
          <a:lstStyle/>
          <a:p>
            <a:pPr algn="ctr"/>
            <a:r>
              <a:rPr lang="en-US" sz="2800" b="1" kern="1200" dirty="0">
                <a:solidFill>
                  <a:srgbClr val="FFFFFF"/>
                </a:solidFill>
                <a:latin typeface="+mj-lt"/>
                <a:ea typeface="+mj-ea"/>
                <a:cs typeface="+mj-cs"/>
              </a:rPr>
              <a:t>8. Rotational Ankle Exercise.</a:t>
            </a:r>
            <a:br>
              <a:rPr lang="en-US" sz="2400" b="1" kern="1200" dirty="0">
                <a:solidFill>
                  <a:srgbClr val="FFFFFF"/>
                </a:solidFill>
                <a:latin typeface="+mj-lt"/>
                <a:ea typeface="+mj-ea"/>
                <a:cs typeface="+mj-cs"/>
              </a:rPr>
            </a:br>
            <a:r>
              <a:rPr lang="en-US" sz="2400" b="1" kern="1200" dirty="0">
                <a:solidFill>
                  <a:srgbClr val="FFFFFF"/>
                </a:solidFill>
                <a:latin typeface="+mj-lt"/>
                <a:ea typeface="+mj-ea"/>
                <a:cs typeface="+mj-cs"/>
              </a:rPr>
              <a:t> </a:t>
            </a:r>
            <a:r>
              <a:rPr lang="en-US" sz="2400" kern="1200" dirty="0">
                <a:solidFill>
                  <a:srgbClr val="FFFFFF"/>
                </a:solidFill>
                <a:latin typeface="+mj-lt"/>
                <a:ea typeface="+mj-ea"/>
                <a:cs typeface="+mj-cs"/>
              </a:rPr>
              <a:t>This exercise is performed if you did poorly on the 10-Second Balance Test, the 256-cps Tuning Fork Test and/or the Near Tandem Stand Test.</a:t>
            </a:r>
          </a:p>
        </p:txBody>
      </p:sp>
      <p:pic>
        <p:nvPicPr>
          <p:cNvPr id="4" name="Picture 3" descr="A person standing on a wheel&#10;&#10;Description automatically generated">
            <a:extLst>
              <a:ext uri="{FF2B5EF4-FFF2-40B4-BE49-F238E27FC236}">
                <a16:creationId xmlns:a16="http://schemas.microsoft.com/office/drawing/2014/main" id="{50ED10BE-F35B-3A76-201D-A67CE3A930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303472"/>
            <a:ext cx="5459470" cy="2252031"/>
          </a:xfrm>
          <a:prstGeom prst="rect">
            <a:avLst/>
          </a:prstGeom>
        </p:spPr>
      </p:pic>
    </p:spTree>
    <p:extLst>
      <p:ext uri="{BB962C8B-B14F-4D97-AF65-F5344CB8AC3E}">
        <p14:creationId xmlns:p14="http://schemas.microsoft.com/office/powerpoint/2010/main" val="2347182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75999-A2D0-6F45-711B-36F4E8B54437}"/>
              </a:ext>
            </a:extLst>
          </p:cNvPr>
          <p:cNvSpPr>
            <a:spLocks noGrp="1"/>
          </p:cNvSpPr>
          <p:nvPr>
            <p:ph type="title"/>
          </p:nvPr>
        </p:nvSpPr>
        <p:spPr>
          <a:xfrm>
            <a:off x="742950" y="742951"/>
            <a:ext cx="3476625" cy="4962524"/>
          </a:xfrm>
        </p:spPr>
        <p:txBody>
          <a:bodyPr vert="horz" lIns="91440" tIns="45720" rIns="91440" bIns="45720" rtlCol="0">
            <a:normAutofit/>
          </a:bodyPr>
          <a:lstStyle/>
          <a:p>
            <a:pPr algn="ctr"/>
            <a:r>
              <a:rPr lang="en-US" sz="3400" kern="1200" dirty="0">
                <a:solidFill>
                  <a:srgbClr val="FFFFFF"/>
                </a:solidFill>
                <a:latin typeface="+mj-lt"/>
                <a:ea typeface="+mj-ea"/>
                <a:cs typeface="+mj-cs"/>
              </a:rPr>
              <a:t>Fortunately, it is easy to identify the specific factors</a:t>
            </a:r>
            <a:br>
              <a:rPr lang="en-US" sz="3400" kern="1200" dirty="0">
                <a:solidFill>
                  <a:srgbClr val="FFFFFF"/>
                </a:solidFill>
                <a:latin typeface="+mj-lt"/>
                <a:ea typeface="+mj-ea"/>
                <a:cs typeface="+mj-cs"/>
              </a:rPr>
            </a:br>
            <a:r>
              <a:rPr lang="en-US" sz="3400" kern="1200" dirty="0">
                <a:solidFill>
                  <a:srgbClr val="FFFFFF"/>
                </a:solidFill>
                <a:latin typeface="+mj-lt"/>
                <a:ea typeface="+mj-ea"/>
                <a:cs typeface="+mj-cs"/>
              </a:rPr>
              <a:t>that increase your fall risk by performing a series of 14 evidence-based tests. </a:t>
            </a:r>
          </a:p>
        </p:txBody>
      </p:sp>
      <p:pic>
        <p:nvPicPr>
          <p:cNvPr id="6" name="Picture 5" descr="A test sheet with a test results&#10;&#10;Description automatically generated with medium confidence">
            <a:extLst>
              <a:ext uri="{FF2B5EF4-FFF2-40B4-BE49-F238E27FC236}">
                <a16:creationId xmlns:a16="http://schemas.microsoft.com/office/drawing/2014/main" id="{3D9CC5BA-3C00-2E0A-7A24-DB2DF38D96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3594" y="0"/>
            <a:ext cx="4353791" cy="6858000"/>
          </a:xfrm>
          <a:prstGeom prst="rect">
            <a:avLst/>
          </a:prstGeom>
        </p:spPr>
      </p:pic>
    </p:spTree>
    <p:extLst>
      <p:ext uri="{BB962C8B-B14F-4D97-AF65-F5344CB8AC3E}">
        <p14:creationId xmlns:p14="http://schemas.microsoft.com/office/powerpoint/2010/main" val="24509687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621629" y="640080"/>
            <a:ext cx="4225290" cy="5578816"/>
          </a:xfrm>
        </p:spPr>
        <p:txBody>
          <a:bodyPr>
            <a:normAutofit/>
          </a:bodyPr>
          <a:lstStyle/>
          <a:p>
            <a:pPr algn="ctr"/>
            <a:r>
              <a:rPr lang="en-US" sz="2000" b="1" dirty="0">
                <a:solidFill>
                  <a:srgbClr val="FFFFFF"/>
                </a:solidFill>
              </a:rPr>
              <a:t>9. Calf stretches: </a:t>
            </a:r>
            <a:br>
              <a:rPr lang="en-US" sz="1800" b="1" dirty="0">
                <a:solidFill>
                  <a:srgbClr val="FFFFFF"/>
                </a:solidFill>
              </a:rPr>
            </a:br>
            <a:r>
              <a:rPr lang="en-US" sz="1800" dirty="0">
                <a:solidFill>
                  <a:srgbClr val="FFFFFF"/>
                </a:solidFill>
              </a:rPr>
              <a:t>People will less than 34° of upward motion at the ankle should perform the stretches illustrated on the right. Before doing these stretches, place your heels on the high part of a ToePro or slant board and do toe raises until you are slightly fatigued (A). Fatiguing the muscles in the front of the leg temporarily inhibits the muscles you're about to stretch, making it easier to lengthen them. To stretch the back of the calf, stand on a ToePro or a slant board and lean forward with your knees straight for 60 seconds (B). Rest for a few seconds and repeat this stretch for another 60 seconds with your knees bent (C). Rest for another few seconds and repeat the stretches in figures B and C for 60 seconds each, but this time perform both stretches with your feet pointing in slightly.</a:t>
            </a:r>
          </a:p>
        </p:txBody>
      </p:sp>
      <p:pic>
        <p:nvPicPr>
          <p:cNvPr id="4" name="Picture 3" descr="A person doing a wall workout&#10;&#10;Description automatically generated with medium confidence">
            <a:extLst>
              <a:ext uri="{FF2B5EF4-FFF2-40B4-BE49-F238E27FC236}">
                <a16:creationId xmlns:a16="http://schemas.microsoft.com/office/drawing/2014/main" id="{8B22A3F0-0C97-C480-73D7-5007E43986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085092"/>
            <a:ext cx="5459470" cy="2688791"/>
          </a:xfrm>
          <a:prstGeom prst="rect">
            <a:avLst/>
          </a:prstGeom>
        </p:spPr>
      </p:pic>
    </p:spTree>
    <p:extLst>
      <p:ext uri="{BB962C8B-B14F-4D97-AF65-F5344CB8AC3E}">
        <p14:creationId xmlns:p14="http://schemas.microsoft.com/office/powerpoint/2010/main" val="37773699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621629" y="640080"/>
            <a:ext cx="4225290" cy="5578816"/>
          </a:xfrm>
        </p:spPr>
        <p:txBody>
          <a:bodyPr vert="horz" lIns="91440" tIns="45720" rIns="91440" bIns="45720" rtlCol="0">
            <a:normAutofit/>
          </a:bodyPr>
          <a:lstStyle/>
          <a:p>
            <a:pPr algn="ctr"/>
            <a:r>
              <a:rPr lang="en-US" sz="2100" b="1" dirty="0">
                <a:solidFill>
                  <a:srgbClr val="FFFFFF"/>
                </a:solidFill>
              </a:rPr>
              <a:t>10. The Two-to-One Ankle Rockboard. </a:t>
            </a:r>
            <a:r>
              <a:rPr lang="en-US" sz="2100" dirty="0">
                <a:solidFill>
                  <a:srgbClr val="FFFFFF"/>
                </a:solidFill>
              </a:rPr>
              <a:t>You need to do this exercise if you have less than 25° of inversion/eversion of the rearfoot. To use this rockboard, place your foot over the abrasive strip so your arch points towards the long side of the board (B). Next, while keeping your hip and knee straight, use your ankle to rotate the rockboard so the edges touch the ground on all sides (C). With a little practice, you should be able to perform 60 clockwise rotations with your left foot, then 60 counterclockwise rotations with your right foot.</a:t>
            </a:r>
          </a:p>
        </p:txBody>
      </p:sp>
      <p:pic>
        <p:nvPicPr>
          <p:cNvPr id="4" name="Picture 3" descr="A diagram of a step by step&#10;&#10;Description automatically generated">
            <a:extLst>
              <a:ext uri="{FF2B5EF4-FFF2-40B4-BE49-F238E27FC236}">
                <a16:creationId xmlns:a16="http://schemas.microsoft.com/office/drawing/2014/main" id="{98A318C7-549C-9D31-B0DB-3006721C5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487729"/>
            <a:ext cx="5459470" cy="1883517"/>
          </a:xfrm>
          <a:prstGeom prst="rect">
            <a:avLst/>
          </a:prstGeom>
        </p:spPr>
      </p:pic>
    </p:spTree>
    <p:extLst>
      <p:ext uri="{BB962C8B-B14F-4D97-AF65-F5344CB8AC3E}">
        <p14:creationId xmlns:p14="http://schemas.microsoft.com/office/powerpoint/2010/main" val="3824926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21C4EA8-6B83-4338-913D-D75D3C4F3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A4584F-2556-1A8C-C5AD-AE8B2EC11BFA}"/>
              </a:ext>
            </a:extLst>
          </p:cNvPr>
          <p:cNvSpPr>
            <a:spLocks noGrp="1"/>
          </p:cNvSpPr>
          <p:nvPr>
            <p:ph type="title"/>
          </p:nvPr>
        </p:nvSpPr>
        <p:spPr>
          <a:xfrm>
            <a:off x="337497" y="679731"/>
            <a:ext cx="3124151" cy="3736540"/>
          </a:xfrm>
        </p:spPr>
        <p:txBody>
          <a:bodyPr vert="horz" lIns="91440" tIns="45720" rIns="91440" bIns="45720" rtlCol="0" anchor="b">
            <a:normAutofit/>
          </a:bodyPr>
          <a:lstStyle/>
          <a:p>
            <a:r>
              <a:rPr lang="en-US" sz="2200" b="1" dirty="0"/>
              <a:t>11. Neck and back stretches. </a:t>
            </a:r>
            <a:r>
              <a:rPr lang="en-US" sz="2200" dirty="0"/>
              <a:t>You need to do the stretches if you have less than 75° of neck rotation in either direction, or if you have asymmetric neck rotation. These are just generally good exercises to do as you get older.</a:t>
            </a:r>
          </a:p>
        </p:txBody>
      </p:sp>
      <p:grpSp>
        <p:nvGrpSpPr>
          <p:cNvPr id="13" name="Group 12">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14" name="Straight Connector 13">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1084"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sitting on a chair&#10;&#10;Description automatically generated">
            <a:extLst>
              <a:ext uri="{FF2B5EF4-FFF2-40B4-BE49-F238E27FC236}">
                <a16:creationId xmlns:a16="http://schemas.microsoft.com/office/drawing/2014/main" id="{136715DC-3A9C-0EE3-3517-5D39614C3D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1559" y="1796738"/>
            <a:ext cx="2049554" cy="3373752"/>
          </a:xfrm>
          <a:prstGeom prst="rect">
            <a:avLst/>
          </a:prstGeom>
        </p:spPr>
      </p:pic>
      <p:pic>
        <p:nvPicPr>
          <p:cNvPr id="6" name="Picture 5" descr="A person sitting on a chair&#10;&#10;Description automatically generated">
            <a:extLst>
              <a:ext uri="{FF2B5EF4-FFF2-40B4-BE49-F238E27FC236}">
                <a16:creationId xmlns:a16="http://schemas.microsoft.com/office/drawing/2014/main" id="{C1DE76AC-C85A-BC6C-D61D-07D4CCEAE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0549" y="1961802"/>
            <a:ext cx="4104049" cy="2934395"/>
          </a:xfrm>
          <a:prstGeom prst="rect">
            <a:avLst/>
          </a:prstGeom>
        </p:spPr>
      </p:pic>
    </p:spTree>
    <p:extLst>
      <p:ext uri="{BB962C8B-B14F-4D97-AF65-F5344CB8AC3E}">
        <p14:creationId xmlns:p14="http://schemas.microsoft.com/office/powerpoint/2010/main" val="2332778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D700D81-DB8F-D14D-0819-422A3211602C}"/>
              </a:ext>
            </a:extLst>
          </p:cNvPr>
          <p:cNvSpPr>
            <a:spLocks noGrp="1"/>
          </p:cNvSpPr>
          <p:nvPr>
            <p:ph type="title"/>
          </p:nvPr>
        </p:nvSpPr>
        <p:spPr>
          <a:xfrm>
            <a:off x="643468" y="643467"/>
            <a:ext cx="4620584" cy="4567137"/>
          </a:xfrm>
        </p:spPr>
        <p:txBody>
          <a:bodyPr vert="horz" lIns="91440" tIns="45720" rIns="91440" bIns="45720" rtlCol="0" anchor="b">
            <a:normAutofit fontScale="90000"/>
          </a:bodyPr>
          <a:lstStyle/>
          <a:p>
            <a:r>
              <a:rPr lang="en-US" sz="2000" b="1" kern="1200" dirty="0">
                <a:solidFill>
                  <a:schemeClr val="tx1"/>
                </a:solidFill>
                <a:latin typeface="+mj-lt"/>
                <a:ea typeface="+mj-ea"/>
                <a:cs typeface="+mj-cs"/>
              </a:rPr>
              <a:t>Improving Neck Rotation: </a:t>
            </a:r>
            <a:br>
              <a:rPr lang="en-US" sz="1400" kern="1200" dirty="0">
                <a:solidFill>
                  <a:schemeClr val="tx1"/>
                </a:solidFill>
                <a:latin typeface="+mj-lt"/>
                <a:ea typeface="+mj-ea"/>
                <a:cs typeface="+mj-cs"/>
              </a:rPr>
            </a:br>
            <a:r>
              <a:rPr lang="en-US" sz="1800" kern="1200" dirty="0">
                <a:solidFill>
                  <a:schemeClr val="tx1"/>
                </a:solidFill>
                <a:latin typeface="+mj-lt"/>
                <a:ea typeface="+mj-ea"/>
                <a:cs typeface="+mj-cs"/>
              </a:rPr>
              <a:t>While sitting in a chair facing forward, place your</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hand against your right cheek and turn your head to</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the right while your hand provides enough resistance</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that your head remains still (</a:t>
            </a:r>
            <a:r>
              <a:rPr lang="en-US" sz="1800" b="1" kern="1200" dirty="0">
                <a:solidFill>
                  <a:schemeClr val="tx1"/>
                </a:solidFill>
                <a:latin typeface="+mj-lt"/>
                <a:ea typeface="+mj-ea"/>
                <a:cs typeface="+mj-cs"/>
              </a:rPr>
              <a:t>A</a:t>
            </a:r>
            <a:r>
              <a:rPr lang="en-US" sz="1800" kern="1200" dirty="0">
                <a:solidFill>
                  <a:schemeClr val="tx1"/>
                </a:solidFill>
                <a:latin typeface="+mj-lt"/>
                <a:ea typeface="+mj-ea"/>
                <a:cs typeface="+mj-cs"/>
              </a:rPr>
              <a:t>). You should hold this</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isometric contraction for 5 seconds while using a</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moderate amount of force (about 10 pounds of</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pressure). Next, turn your head to the right as far as</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it will go and hold that end position for 10 seconds</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a:t>
            </a:r>
            <a:r>
              <a:rPr lang="en-US" sz="1800" b="1" kern="1200" dirty="0">
                <a:solidFill>
                  <a:schemeClr val="tx1"/>
                </a:solidFill>
                <a:latin typeface="+mj-lt"/>
                <a:ea typeface="+mj-ea"/>
                <a:cs typeface="+mj-cs"/>
              </a:rPr>
              <a:t>B</a:t>
            </a:r>
            <a:r>
              <a:rPr lang="en-US" sz="1800" kern="1200" dirty="0">
                <a:solidFill>
                  <a:schemeClr val="tx1"/>
                </a:solidFill>
                <a:latin typeface="+mj-lt"/>
                <a:ea typeface="+mj-ea"/>
                <a:cs typeface="+mj-cs"/>
              </a:rPr>
              <a:t>). Repeat this going in the opposite direction and</a:t>
            </a:r>
            <a:br>
              <a:rPr lang="en-US" sz="1800" kern="1200" dirty="0">
                <a:solidFill>
                  <a:schemeClr val="tx1"/>
                </a:solidFill>
                <a:latin typeface="+mj-lt"/>
                <a:ea typeface="+mj-ea"/>
                <a:cs typeface="+mj-cs"/>
              </a:rPr>
            </a:br>
            <a:r>
              <a:rPr lang="en-US" sz="1800" kern="1200" dirty="0">
                <a:solidFill>
                  <a:schemeClr val="tx1"/>
                </a:solidFill>
                <a:latin typeface="+mj-lt"/>
                <a:ea typeface="+mj-ea"/>
                <a:cs typeface="+mj-cs"/>
              </a:rPr>
              <a:t>perform the stretch 4 times per day in each direction.</a:t>
            </a:r>
          </a:p>
        </p:txBody>
      </p:sp>
      <p:pic>
        <p:nvPicPr>
          <p:cNvPr id="3" name="Picture 2" descr="A person sitting on a chair&#10;&#10;Description automatically generated">
            <a:extLst>
              <a:ext uri="{FF2B5EF4-FFF2-40B4-BE49-F238E27FC236}">
                <a16:creationId xmlns:a16="http://schemas.microsoft.com/office/drawing/2014/main" id="{FFF38EC3-FCF0-6AC1-C534-813BB758EF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6253" y="1662135"/>
            <a:ext cx="4942280" cy="3533730"/>
          </a:xfrm>
          <a:prstGeom prst="rect">
            <a:avLst/>
          </a:prstGeom>
        </p:spPr>
      </p:pic>
    </p:spTree>
    <p:extLst>
      <p:ext uri="{BB962C8B-B14F-4D97-AF65-F5344CB8AC3E}">
        <p14:creationId xmlns:p14="http://schemas.microsoft.com/office/powerpoint/2010/main" val="3393119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Flowchart: Document 1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722AAB-DC89-CFA8-D527-2E6FC5624B5B}"/>
              </a:ext>
            </a:extLst>
          </p:cNvPr>
          <p:cNvSpPr>
            <a:spLocks noGrp="1"/>
          </p:cNvSpPr>
          <p:nvPr>
            <p:ph type="title"/>
          </p:nvPr>
        </p:nvSpPr>
        <p:spPr>
          <a:xfrm>
            <a:off x="838200" y="171162"/>
            <a:ext cx="2840182" cy="2371148"/>
          </a:xfrm>
        </p:spPr>
        <p:txBody>
          <a:bodyPr vert="horz" lIns="91440" tIns="45720" rIns="91440" bIns="45720" rtlCol="0">
            <a:normAutofit/>
          </a:bodyPr>
          <a:lstStyle/>
          <a:p>
            <a:r>
              <a:rPr lang="en-US" sz="1800" b="1" kern="1200" dirty="0">
                <a:solidFill>
                  <a:srgbClr val="FFFFFF"/>
                </a:solidFill>
                <a:latin typeface="+mj-lt"/>
                <a:ea typeface="+mj-ea"/>
                <a:cs typeface="+mj-cs"/>
              </a:rPr>
              <a:t>Improving Midback Rotation:</a:t>
            </a:r>
            <a:br>
              <a:rPr lang="en-US" sz="1800" kern="1200" dirty="0">
                <a:solidFill>
                  <a:srgbClr val="FFFFFF"/>
                </a:solidFill>
                <a:latin typeface="+mj-lt"/>
                <a:ea typeface="+mj-ea"/>
                <a:cs typeface="+mj-cs"/>
              </a:rPr>
            </a:br>
            <a:r>
              <a:rPr lang="en-US" sz="1800" kern="1200" dirty="0">
                <a:solidFill>
                  <a:srgbClr val="FFFFFF"/>
                </a:solidFill>
                <a:latin typeface="+mj-lt"/>
                <a:ea typeface="+mj-ea"/>
                <a:cs typeface="+mj-cs"/>
              </a:rPr>
              <a:t>While seated, grasp the back of the chair and pull yourself so your upper back rotates as far as it possibly can (arrow).</a:t>
            </a:r>
            <a:r>
              <a:rPr lang="en-US" sz="1800" dirty="0">
                <a:solidFill>
                  <a:srgbClr val="FFFFFF"/>
                </a:solidFill>
              </a:rPr>
              <a:t> </a:t>
            </a:r>
            <a:r>
              <a:rPr lang="en-US" sz="1800" kern="1200" dirty="0">
                <a:solidFill>
                  <a:srgbClr val="FFFFFF"/>
                </a:solidFill>
                <a:latin typeface="+mj-lt"/>
                <a:ea typeface="+mj-ea"/>
                <a:cs typeface="+mj-cs"/>
              </a:rPr>
              <a:t>Hold this position for 30 seconds and repeat in each direction 4 times.</a:t>
            </a:r>
          </a:p>
        </p:txBody>
      </p:sp>
      <p:pic>
        <p:nvPicPr>
          <p:cNvPr id="3" name="Picture 2" descr="A person sitting on a chair&#10;&#10;Description automatically generated">
            <a:extLst>
              <a:ext uri="{FF2B5EF4-FFF2-40B4-BE49-F238E27FC236}">
                <a16:creationId xmlns:a16="http://schemas.microsoft.com/office/drawing/2014/main" id="{8880DCCC-550C-F61F-09CB-ADAD76C2F4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7136" y="640080"/>
            <a:ext cx="3389130" cy="5578816"/>
          </a:xfrm>
          <a:prstGeom prst="rect">
            <a:avLst/>
          </a:prstGeom>
        </p:spPr>
      </p:pic>
    </p:spTree>
    <p:extLst>
      <p:ext uri="{BB962C8B-B14F-4D97-AF65-F5344CB8AC3E}">
        <p14:creationId xmlns:p14="http://schemas.microsoft.com/office/powerpoint/2010/main" val="968327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iagram of a person's foot&#10;&#10;Description automatically generated">
            <a:extLst>
              <a:ext uri="{FF2B5EF4-FFF2-40B4-BE49-F238E27FC236}">
                <a16:creationId xmlns:a16="http://schemas.microsoft.com/office/drawing/2014/main" id="{23EA4900-60C9-3A3D-D5E0-C183FD6662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6488" y="639763"/>
            <a:ext cx="5278438" cy="3557588"/>
          </a:xfrm>
          <a:prstGeom prst="rect">
            <a:avLst/>
          </a:prstGeom>
        </p:spPr>
      </p:pic>
      <p:pic>
        <p:nvPicPr>
          <p:cNvPr id="8" name="Picture 7">
            <a:extLst>
              <a:ext uri="{FF2B5EF4-FFF2-40B4-BE49-F238E27FC236}">
                <a16:creationId xmlns:a16="http://schemas.microsoft.com/office/drawing/2014/main" id="{A8DB542C-E09F-BFB4-BFA7-CAB4277F53E7}"/>
              </a:ext>
            </a:extLst>
          </p:cNvPr>
          <p:cNvPicPr>
            <a:picLocks noChangeAspect="1"/>
          </p:cNvPicPr>
          <p:nvPr/>
        </p:nvPicPr>
        <p:blipFill>
          <a:blip r:embed="rId3"/>
          <a:stretch>
            <a:fillRect/>
          </a:stretch>
        </p:blipFill>
        <p:spPr>
          <a:xfrm>
            <a:off x="6186488" y="4265613"/>
            <a:ext cx="2501900" cy="1952625"/>
          </a:xfrm>
          <a:prstGeom prst="rect">
            <a:avLst/>
          </a:prstGeom>
        </p:spPr>
      </p:pic>
      <p:pic>
        <p:nvPicPr>
          <p:cNvPr id="6" name="Picture 5" descr="A close-up of a foot care product&#10;&#10;Description automatically generated">
            <a:extLst>
              <a:ext uri="{FF2B5EF4-FFF2-40B4-BE49-F238E27FC236}">
                <a16:creationId xmlns:a16="http://schemas.microsoft.com/office/drawing/2014/main" id="{DFD2ACF3-8BB5-0E64-87A0-9A2243FF49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6650" y="4265613"/>
            <a:ext cx="2709863" cy="1952625"/>
          </a:xfrm>
          <a:prstGeom prst="rect">
            <a:avLst/>
          </a:prstGeom>
        </p:spPr>
      </p:pic>
      <p:sp>
        <p:nvSpPr>
          <p:cNvPr id="2" name="Title 1">
            <a:extLst>
              <a:ext uri="{FF2B5EF4-FFF2-40B4-BE49-F238E27FC236}">
                <a16:creationId xmlns:a16="http://schemas.microsoft.com/office/drawing/2014/main" id="{C41EE0EE-A52A-2E80-331B-BE6B0D5A760B}"/>
              </a:ext>
            </a:extLst>
          </p:cNvPr>
          <p:cNvSpPr>
            <a:spLocks noGrp="1"/>
          </p:cNvSpPr>
          <p:nvPr>
            <p:ph type="title"/>
          </p:nvPr>
        </p:nvSpPr>
        <p:spPr>
          <a:xfrm>
            <a:off x="621629" y="640080"/>
            <a:ext cx="4225290" cy="5578816"/>
          </a:xfrm>
        </p:spPr>
        <p:txBody>
          <a:bodyPr vert="horz" lIns="91440" tIns="45720" rIns="91440" bIns="45720" rtlCol="0">
            <a:normAutofit/>
          </a:bodyPr>
          <a:lstStyle/>
          <a:p>
            <a:pPr algn="ctr"/>
            <a:r>
              <a:rPr lang="en-US" sz="3200" kern="1200" dirty="0">
                <a:solidFill>
                  <a:srgbClr val="FFFFFF"/>
                </a:solidFill>
                <a:latin typeface="+mj-lt"/>
                <a:ea typeface="+mj-ea"/>
                <a:cs typeface="+mj-cs"/>
              </a:rPr>
              <a:t>12. If you have flat  feet, bunions and/or hammer toes, use  the Peel and Stick Varus Posts, toe separators, and/or toe crests.</a:t>
            </a:r>
          </a:p>
        </p:txBody>
      </p:sp>
    </p:spTree>
    <p:extLst>
      <p:ext uri="{BB962C8B-B14F-4D97-AF65-F5344CB8AC3E}">
        <p14:creationId xmlns:p14="http://schemas.microsoft.com/office/powerpoint/2010/main" val="614563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6DC685-2C0D-3552-92CA-9E50BFDB97BC}"/>
              </a:ext>
            </a:extLst>
          </p:cNvPr>
          <p:cNvSpPr>
            <a:spLocks noGrp="1"/>
          </p:cNvSpPr>
          <p:nvPr>
            <p:ph type="title"/>
          </p:nvPr>
        </p:nvSpPr>
        <p:spPr>
          <a:xfrm>
            <a:off x="621629" y="640080"/>
            <a:ext cx="4225290" cy="5578816"/>
          </a:xfrm>
        </p:spPr>
        <p:txBody>
          <a:bodyPr>
            <a:normAutofit/>
          </a:bodyPr>
          <a:lstStyle/>
          <a:p>
            <a:pPr algn="ctr"/>
            <a:r>
              <a:rPr lang="en-US" sz="2800">
                <a:solidFill>
                  <a:srgbClr val="FFFFFF"/>
                </a:solidFill>
              </a:rPr>
              <a:t>Information obtained from these tests allows you to design a customized treatment routine that</a:t>
            </a:r>
            <a:br>
              <a:rPr lang="en-US" sz="2800">
                <a:solidFill>
                  <a:srgbClr val="FFFFFF"/>
                </a:solidFill>
              </a:rPr>
            </a:br>
            <a:r>
              <a:rPr lang="en-US" sz="2800">
                <a:solidFill>
                  <a:srgbClr val="FFFFFF"/>
                </a:solidFill>
              </a:rPr>
              <a:t>incorporates any of 12 specific interventions that target specific weak points identified during testing.</a:t>
            </a:r>
            <a:br>
              <a:rPr lang="en-US" sz="2800">
                <a:solidFill>
                  <a:srgbClr val="FFFFFF"/>
                </a:solidFill>
              </a:rPr>
            </a:br>
            <a:r>
              <a:rPr lang="en-US" sz="2800">
                <a:solidFill>
                  <a:srgbClr val="FFFFFF"/>
                </a:solidFill>
              </a:rPr>
              <a:t>Because these tests have proven reliability, they can be repeated every few</a:t>
            </a:r>
            <a:br>
              <a:rPr lang="en-US" sz="2800">
                <a:solidFill>
                  <a:srgbClr val="FFFFFF"/>
                </a:solidFill>
              </a:rPr>
            </a:br>
            <a:r>
              <a:rPr lang="en-US" sz="2800">
                <a:solidFill>
                  <a:srgbClr val="FFFFFF"/>
                </a:solidFill>
              </a:rPr>
              <a:t>months, which is a great motivator as improvements occur surprisingly fast.</a:t>
            </a:r>
          </a:p>
        </p:txBody>
      </p:sp>
      <p:pic>
        <p:nvPicPr>
          <p:cNvPr id="4" name="Picture 3" descr="A close-up of a checklist&#10;&#10;Description automatically generated">
            <a:extLst>
              <a:ext uri="{FF2B5EF4-FFF2-40B4-BE49-F238E27FC236}">
                <a16:creationId xmlns:a16="http://schemas.microsoft.com/office/drawing/2014/main" id="{34440DF6-C9A8-3887-3595-128039C8C9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7891" y="81116"/>
            <a:ext cx="5172480" cy="6695768"/>
          </a:xfrm>
          <a:prstGeom prst="rect">
            <a:avLst/>
          </a:prstGeom>
        </p:spPr>
      </p:pic>
    </p:spTree>
    <p:extLst>
      <p:ext uri="{BB962C8B-B14F-4D97-AF65-F5344CB8AC3E}">
        <p14:creationId xmlns:p14="http://schemas.microsoft.com/office/powerpoint/2010/main" val="1947178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AFB30AD-8587-DDA7-EBE1-542AE56F1F96}"/>
              </a:ext>
            </a:extLst>
          </p:cNvPr>
          <p:cNvSpPr>
            <a:spLocks noGrp="1"/>
          </p:cNvSpPr>
          <p:nvPr>
            <p:ph type="title"/>
          </p:nvPr>
        </p:nvSpPr>
        <p:spPr>
          <a:xfrm>
            <a:off x="249382" y="643467"/>
            <a:ext cx="5014670" cy="4567137"/>
          </a:xfrm>
        </p:spPr>
        <p:txBody>
          <a:bodyPr vert="horz" lIns="91440" tIns="45720" rIns="91440" bIns="45720" rtlCol="0" anchor="b">
            <a:normAutofit/>
          </a:bodyPr>
          <a:lstStyle/>
          <a:p>
            <a:r>
              <a:rPr lang="en-US" sz="1800" kern="1200" dirty="0">
                <a:solidFill>
                  <a:schemeClr val="tx1"/>
                </a:solidFill>
                <a:latin typeface="+mj-lt"/>
                <a:ea typeface="+mj-ea"/>
                <a:cs typeface="+mj-cs"/>
              </a:rPr>
              <a:t>While this fall prevention program is usually recommended for people over the age of seventy, </a:t>
            </a:r>
            <a:r>
              <a:rPr lang="en-US" sz="1800" dirty="0"/>
              <a:t>ideally you will </a:t>
            </a:r>
            <a:r>
              <a:rPr lang="en-US" sz="1800" kern="1200" dirty="0">
                <a:solidFill>
                  <a:schemeClr val="tx1"/>
                </a:solidFill>
                <a:latin typeface="+mj-lt"/>
                <a:ea typeface="+mj-ea"/>
                <a:cs typeface="+mj-cs"/>
              </a:rPr>
              <a:t>start performing these stretches and exercises while you're in your fifties and sixties. As demonstrated by Faulkner et al., </a:t>
            </a:r>
            <a:r>
              <a:rPr lang="en-US" sz="2000" b="1" kern="1200" dirty="0">
                <a:solidFill>
                  <a:schemeClr val="tx1"/>
                </a:solidFill>
                <a:latin typeface="+mj-lt"/>
                <a:ea typeface="+mj-ea"/>
                <a:cs typeface="+mj-cs"/>
              </a:rPr>
              <a:t>shortly after you turn fifty, you begin to lose nearly 2% of your muscle fibers each year, and the reduction in muscle mass is associated with a 3-fold decrease in strength and power that correlates strongly with disability, falls, and reduced lifespan. </a:t>
            </a:r>
            <a:r>
              <a:rPr lang="en-US" sz="1800" kern="1200" dirty="0">
                <a:solidFill>
                  <a:schemeClr val="tx1"/>
                </a:solidFill>
                <a:latin typeface="+mj-lt"/>
                <a:ea typeface="+mj-ea"/>
                <a:cs typeface="+mj-cs"/>
              </a:rPr>
              <a:t>The authors point out that </a:t>
            </a:r>
            <a:r>
              <a:rPr lang="en-US" sz="1800" b="1" kern="1200" dirty="0">
                <a:solidFill>
                  <a:schemeClr val="tx1"/>
                </a:solidFill>
                <a:latin typeface="+mj-lt"/>
                <a:ea typeface="+mj-ea"/>
                <a:cs typeface="+mj-cs"/>
              </a:rPr>
              <a:t>the speed in which muscle fibers deteriorate as we age "is largely dependent on the habitual level of physical activity of the individual."</a:t>
            </a:r>
          </a:p>
        </p:txBody>
      </p:sp>
      <p:pic>
        <p:nvPicPr>
          <p:cNvPr id="4" name="Picture 3">
            <a:extLst>
              <a:ext uri="{FF2B5EF4-FFF2-40B4-BE49-F238E27FC236}">
                <a16:creationId xmlns:a16="http://schemas.microsoft.com/office/drawing/2014/main" id="{1AB79B93-8AA7-5733-C197-B7D74ED826BE}"/>
              </a:ext>
            </a:extLst>
          </p:cNvPr>
          <p:cNvPicPr>
            <a:picLocks noChangeAspect="1"/>
          </p:cNvPicPr>
          <p:nvPr/>
        </p:nvPicPr>
        <p:blipFill>
          <a:blip r:embed="rId2"/>
          <a:stretch>
            <a:fillRect/>
          </a:stretch>
        </p:blipFill>
        <p:spPr>
          <a:xfrm>
            <a:off x="5550169" y="1737377"/>
            <a:ext cx="6638783" cy="3601539"/>
          </a:xfrm>
          <a:prstGeom prst="rect">
            <a:avLst/>
          </a:prstGeom>
        </p:spPr>
      </p:pic>
    </p:spTree>
    <p:extLst>
      <p:ext uri="{BB962C8B-B14F-4D97-AF65-F5344CB8AC3E}">
        <p14:creationId xmlns:p14="http://schemas.microsoft.com/office/powerpoint/2010/main" val="586761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FC0E352-8097-3155-C69B-E19E56D6B974}"/>
              </a:ext>
            </a:extLst>
          </p:cNvPr>
          <p:cNvSpPr>
            <a:spLocks noGrp="1"/>
          </p:cNvSpPr>
          <p:nvPr>
            <p:ph type="title"/>
          </p:nvPr>
        </p:nvSpPr>
        <p:spPr>
          <a:xfrm>
            <a:off x="321733" y="2436182"/>
            <a:ext cx="5319317" cy="4567137"/>
          </a:xfrm>
        </p:spPr>
        <p:txBody>
          <a:bodyPr vert="horz" lIns="91440" tIns="45720" rIns="91440" bIns="45720" rtlCol="0" anchor="b">
            <a:noAutofit/>
          </a:bodyPr>
          <a:lstStyle/>
          <a:p>
            <a:r>
              <a:rPr lang="en-US" sz="2000" b="1" dirty="0"/>
              <a:t>1. Measuring the Anterior Fall Envelope: </a:t>
            </a:r>
            <a:br>
              <a:rPr lang="en-US" sz="2000" b="1" dirty="0"/>
            </a:br>
            <a:br>
              <a:rPr lang="en-US" sz="1800" dirty="0">
                <a:solidFill>
                  <a:srgbClr val="000000"/>
                </a:solidFill>
              </a:rPr>
            </a:br>
            <a:r>
              <a:rPr lang="en-US" sz="2000" dirty="0">
                <a:solidFill>
                  <a:srgbClr val="000000"/>
                </a:solidFill>
              </a:rPr>
              <a:t>The anterior fall envelope refers to the distance you can lean forward and maintain balance. You can easily test your anterior fall envelope by leaning forward as far as you can while keeping your arms at your side. You'll immediately notice that your toes control the distance you lean forward as they forcefully push down into the ground to maintain balance</a:t>
            </a:r>
            <a:r>
              <a:rPr lang="en-US" sz="2000" b="1" dirty="0">
                <a:solidFill>
                  <a:srgbClr val="000000"/>
                </a:solidFill>
              </a:rPr>
              <a:t>. Measuring your anterior fall envelope with either a laser scanner or ruler is an indirect test of toe strength. </a:t>
            </a:r>
            <a:r>
              <a:rPr lang="en-US" sz="2000" dirty="0">
                <a:solidFill>
                  <a:srgbClr val="000000"/>
                </a:solidFill>
              </a:rPr>
              <a:t>This is important as toe weakness has been proven to be the single best predictor of falling. </a:t>
            </a:r>
            <a:r>
              <a:rPr lang="en-US" sz="2000" b="1" dirty="0">
                <a:solidFill>
                  <a:srgbClr val="000000"/>
                </a:solidFill>
              </a:rPr>
              <a:t>In a prospective study of 300 older adults, Mickle et al. discovered that non-falling seniors had 20% more toe strength than the seniors who fell. </a:t>
            </a:r>
            <a:r>
              <a:rPr lang="en-US" sz="2000" dirty="0">
                <a:solidFill>
                  <a:srgbClr val="000000"/>
                </a:solidFill>
              </a:rPr>
              <a:t>Interestingly, there was no difference in quadriceps or ankle strength between the fallers and non-fallers, confirming that toe weakness, not generalized weakness, is responsible for the falls. </a:t>
            </a:r>
            <a:r>
              <a:rPr lang="en-US" sz="2000" b="1" dirty="0">
                <a:solidFill>
                  <a:srgbClr val="000000"/>
                </a:solidFill>
              </a:rPr>
              <a:t>Toe weakness is particularly likely to cause a fall when you initiate your first step. </a:t>
            </a:r>
            <a:br>
              <a:rPr lang="en-US" sz="1800" b="1" dirty="0">
                <a:solidFill>
                  <a:srgbClr val="000000"/>
                </a:solidFill>
              </a:rPr>
            </a:br>
            <a:br>
              <a:rPr lang="en-US" sz="1800" dirty="0">
                <a:solidFill>
                  <a:srgbClr val="000000"/>
                </a:solidFill>
              </a:rPr>
            </a:br>
            <a:endParaRPr lang="en-US" sz="2000" kern="1200" dirty="0">
              <a:solidFill>
                <a:schemeClr val="tx1"/>
              </a:solidFill>
              <a:latin typeface="+mj-lt"/>
              <a:ea typeface="+mj-ea"/>
              <a:cs typeface="+mj-cs"/>
            </a:endParaRPr>
          </a:p>
        </p:txBody>
      </p:sp>
      <p:pic>
        <p:nvPicPr>
          <p:cNvPr id="7" name="Picture 6" descr="A person in yellow shirt and black shorts&#10;&#10;Description automatically generated">
            <a:extLst>
              <a:ext uri="{FF2B5EF4-FFF2-40B4-BE49-F238E27FC236}">
                <a16:creationId xmlns:a16="http://schemas.microsoft.com/office/drawing/2014/main" id="{F5EEB41C-CDA4-96DD-A7EF-F5161599EE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2404" y="468786"/>
            <a:ext cx="3305194" cy="5920428"/>
          </a:xfrm>
          <a:prstGeom prst="rect">
            <a:avLst/>
          </a:prstGeom>
        </p:spPr>
      </p:pic>
    </p:spTree>
    <p:extLst>
      <p:ext uri="{BB962C8B-B14F-4D97-AF65-F5344CB8AC3E}">
        <p14:creationId xmlns:p14="http://schemas.microsoft.com/office/powerpoint/2010/main" val="2881438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2D87175C-9608-E7C7-76CB-20B2226EEB8D}"/>
              </a:ext>
            </a:extLst>
          </p:cNvPr>
          <p:cNvSpPr>
            <a:spLocks noGrp="1"/>
          </p:cNvSpPr>
          <p:nvPr>
            <p:ph type="title"/>
          </p:nvPr>
        </p:nvSpPr>
        <p:spPr>
          <a:xfrm>
            <a:off x="621629" y="640080"/>
            <a:ext cx="4225290" cy="5578816"/>
          </a:xfrm>
        </p:spPr>
        <p:txBody>
          <a:bodyPr vert="horz" lIns="91440" tIns="45720" rIns="91440" bIns="45720" rtlCol="0" anchor="ctr">
            <a:normAutofit/>
          </a:bodyPr>
          <a:lstStyle/>
          <a:p>
            <a:pPr algn="ctr"/>
            <a:br>
              <a:rPr lang="en-US" sz="2400" b="1" kern="1200" dirty="0">
                <a:solidFill>
                  <a:srgbClr val="FFFFFF"/>
                </a:solidFill>
                <a:latin typeface="+mj-lt"/>
                <a:ea typeface="+mj-ea"/>
                <a:cs typeface="+mj-cs"/>
              </a:rPr>
            </a:br>
            <a:r>
              <a:rPr lang="en-US" sz="2400" b="1" kern="1200" dirty="0">
                <a:solidFill>
                  <a:srgbClr val="FFFFFF"/>
                </a:solidFill>
                <a:latin typeface="+mj-lt"/>
                <a:ea typeface="+mj-ea"/>
                <a:cs typeface="+mj-cs"/>
              </a:rPr>
              <a:t>Test 2: Measuring Toe Strength.</a:t>
            </a:r>
            <a:br>
              <a:rPr lang="en-US" sz="1800" b="1" kern="1200" dirty="0">
                <a:solidFill>
                  <a:srgbClr val="FFFFFF"/>
                </a:solidFill>
                <a:latin typeface="+mj-lt"/>
                <a:ea typeface="+mj-ea"/>
                <a:cs typeface="+mj-cs"/>
              </a:rPr>
            </a:br>
            <a:br>
              <a:rPr lang="en-US" sz="1800" b="1" kern="1200" dirty="0">
                <a:solidFill>
                  <a:srgbClr val="FFFFFF"/>
                </a:solidFill>
                <a:latin typeface="+mj-lt"/>
                <a:ea typeface="+mj-ea"/>
                <a:cs typeface="+mj-cs"/>
              </a:rPr>
            </a:br>
            <a:r>
              <a:rPr lang="en-US" sz="1800" b="1" dirty="0">
                <a:solidFill>
                  <a:srgbClr val="FFFFFF"/>
                </a:solidFill>
              </a:rPr>
              <a:t>T</a:t>
            </a:r>
            <a:r>
              <a:rPr lang="en-US" sz="1800" b="1" kern="1200" dirty="0">
                <a:solidFill>
                  <a:srgbClr val="FFFFFF"/>
                </a:solidFill>
                <a:latin typeface="+mj-lt"/>
                <a:ea typeface="+mj-ea"/>
                <a:cs typeface="+mj-cs"/>
              </a:rPr>
              <a:t>oe weakness is extremely common in people over 60: compared to their younger peers, </a:t>
            </a:r>
            <a:r>
              <a:rPr lang="en-US" sz="2000" b="1" kern="1200" dirty="0">
                <a:solidFill>
                  <a:srgbClr val="FFFFFF"/>
                </a:solidFill>
                <a:latin typeface="+mj-lt"/>
                <a:ea typeface="+mj-ea"/>
                <a:cs typeface="+mj-cs"/>
              </a:rPr>
              <a:t>older adults have toe strength declines of more than 35%, which greatly increases the risk of falling</a:t>
            </a:r>
            <a:r>
              <a:rPr lang="en-US" sz="1800" b="1" kern="1200" dirty="0">
                <a:solidFill>
                  <a:srgbClr val="FFFFFF"/>
                </a:solidFill>
                <a:latin typeface="+mj-lt"/>
                <a:ea typeface="+mj-ea"/>
                <a:cs typeface="+mj-cs"/>
              </a:rPr>
              <a:t>. Strength in the big toe is especially important as it is one of the best predictors of impaired balance in the elderly.  In fact, </a:t>
            </a:r>
            <a:r>
              <a:rPr lang="en-US" sz="2000" b="1" kern="1200" dirty="0">
                <a:solidFill>
                  <a:srgbClr val="FFFFFF"/>
                </a:solidFill>
                <a:latin typeface="+mj-lt"/>
                <a:ea typeface="+mj-ea"/>
                <a:cs typeface="+mj-cs"/>
              </a:rPr>
              <a:t>every 1% increase in force you generate beneath your big toe decreases your fall risk 7%.</a:t>
            </a:r>
            <a:br>
              <a:rPr lang="en-US" sz="1800" b="1" kern="1200" dirty="0">
                <a:solidFill>
                  <a:srgbClr val="FFFFFF"/>
                </a:solidFill>
                <a:latin typeface="+mj-lt"/>
                <a:ea typeface="+mj-ea"/>
                <a:cs typeface="+mj-cs"/>
              </a:rPr>
            </a:br>
            <a:br>
              <a:rPr lang="en-US" sz="1800" b="1" kern="1200" dirty="0">
                <a:solidFill>
                  <a:srgbClr val="FFFFFF"/>
                </a:solidFill>
                <a:latin typeface="+mj-lt"/>
                <a:ea typeface="+mj-ea"/>
                <a:cs typeface="+mj-cs"/>
              </a:rPr>
            </a:br>
            <a:r>
              <a:rPr lang="en-US" sz="1800" b="1" kern="1200" dirty="0">
                <a:solidFill>
                  <a:srgbClr val="FFFFFF"/>
                </a:solidFill>
                <a:latin typeface="+mj-lt"/>
                <a:ea typeface="+mj-ea"/>
                <a:cs typeface="+mj-cs"/>
              </a:rPr>
              <a:t>Toe strength dynamometer allows you to easily measure and record toe strength. </a:t>
            </a:r>
            <a:r>
              <a:rPr lang="en-US" sz="1800" b="1" dirty="0">
                <a:solidFill>
                  <a:srgbClr val="FFFFFF"/>
                </a:solidFill>
              </a:rPr>
              <a:t>Y</a:t>
            </a:r>
            <a:r>
              <a:rPr lang="en-US" sz="1800" b="1" kern="1200" dirty="0">
                <a:solidFill>
                  <a:srgbClr val="FFFFFF"/>
                </a:solidFill>
                <a:latin typeface="+mj-lt"/>
                <a:ea typeface="+mj-ea"/>
                <a:cs typeface="+mj-cs"/>
              </a:rPr>
              <a:t>ou should </a:t>
            </a:r>
            <a:r>
              <a:rPr lang="en-US" sz="1800" b="1" u="sng" kern="1200" dirty="0">
                <a:solidFill>
                  <a:srgbClr val="FFFFFF"/>
                </a:solidFill>
                <a:latin typeface="+mj-lt"/>
                <a:ea typeface="+mj-ea"/>
                <a:cs typeface="+mj-cs"/>
              </a:rPr>
              <a:t>generate 10% of your body weight beneath your big toe and 7% of your body weight beneath your little toes.</a:t>
            </a:r>
          </a:p>
        </p:txBody>
      </p:sp>
      <p:pic>
        <p:nvPicPr>
          <p:cNvPr id="5" name="Picture 4" descr="A drawing of a person's feet">
            <a:extLst>
              <a:ext uri="{FF2B5EF4-FFF2-40B4-BE49-F238E27FC236}">
                <a16:creationId xmlns:a16="http://schemas.microsoft.com/office/drawing/2014/main" id="{6163A00F-22D7-9AC7-E402-6CF69084B0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9731" y="2238756"/>
            <a:ext cx="5120640" cy="2380488"/>
          </a:xfrm>
          <a:prstGeom prst="rect">
            <a:avLst/>
          </a:prstGeom>
        </p:spPr>
      </p:pic>
    </p:spTree>
    <p:extLst>
      <p:ext uri="{BB962C8B-B14F-4D97-AF65-F5344CB8AC3E}">
        <p14:creationId xmlns:p14="http://schemas.microsoft.com/office/powerpoint/2010/main" val="1503533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1DC6ABD-215C-4EA8-A483-CEF5B99AB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2A504B-4A85-1B02-0149-242CD4F19BE0}"/>
              </a:ext>
            </a:extLst>
          </p:cNvPr>
          <p:cNvSpPr>
            <a:spLocks noGrp="1"/>
          </p:cNvSpPr>
          <p:nvPr>
            <p:ph type="title"/>
          </p:nvPr>
        </p:nvSpPr>
        <p:spPr>
          <a:xfrm>
            <a:off x="92601" y="1859669"/>
            <a:ext cx="5167010" cy="3736540"/>
          </a:xfrm>
        </p:spPr>
        <p:txBody>
          <a:bodyPr vert="horz" lIns="91440" tIns="45720" rIns="91440" bIns="45720" rtlCol="0" anchor="b">
            <a:noAutofit/>
          </a:bodyPr>
          <a:lstStyle/>
          <a:p>
            <a:r>
              <a:rPr lang="en-US" sz="2400" b="1" kern="1200" dirty="0">
                <a:solidFill>
                  <a:schemeClr val="tx1"/>
                </a:solidFill>
                <a:latin typeface="+mj-lt"/>
                <a:ea typeface="+mj-ea"/>
                <a:cs typeface="+mj-cs"/>
              </a:rPr>
              <a:t>Test 3: Measure Calf Endurance with the Single-Leg Heel Raise Metronome Test.</a:t>
            </a:r>
            <a:br>
              <a:rPr lang="en-US" sz="2000" b="1" kern="1200" dirty="0">
                <a:solidFill>
                  <a:schemeClr val="tx1"/>
                </a:solidFill>
                <a:latin typeface="+mj-lt"/>
                <a:ea typeface="+mj-ea"/>
                <a:cs typeface="+mj-cs"/>
              </a:rPr>
            </a:br>
            <a:r>
              <a:rPr lang="en-US" sz="2000" kern="1200" dirty="0">
                <a:solidFill>
                  <a:schemeClr val="tx1"/>
                </a:solidFill>
                <a:latin typeface="+mj-lt"/>
                <a:ea typeface="+mj-ea"/>
                <a:cs typeface="+mj-cs"/>
              </a:rPr>
              <a:t>In addition to measuring toe strength, it is also important to measure endurance in the lower leg muscles as weakness of these muscles has also been correlated with falls. The most accurate way to measure strength is with the single-leg heel-raise test. To perform this test, place your forefoot on a ToePro or a 10-degree foam wedge that is positioned near a wall. Next, </a:t>
            </a:r>
            <a:r>
              <a:rPr lang="en-US" sz="2000" b="1" kern="1200" dirty="0">
                <a:solidFill>
                  <a:schemeClr val="tx1"/>
                </a:solidFill>
                <a:latin typeface="+mj-lt"/>
                <a:ea typeface="+mj-ea"/>
                <a:cs typeface="+mj-cs"/>
              </a:rPr>
              <a:t>set a metronome at 60 beats per minute and begin doing single-leg heel raises keeping time with the metronome. </a:t>
            </a:r>
            <a:r>
              <a:rPr lang="en-US" sz="2000" kern="1200" dirty="0">
                <a:solidFill>
                  <a:schemeClr val="tx1"/>
                </a:solidFill>
                <a:latin typeface="+mj-lt"/>
                <a:ea typeface="+mj-ea"/>
                <a:cs typeface="+mj-cs"/>
              </a:rPr>
              <a:t>When doing the heel raises, make sure you lift your heels as high as possible for each heel raise until no further repetitions are possible. </a:t>
            </a:r>
          </a:p>
        </p:txBody>
      </p:sp>
      <p:grpSp>
        <p:nvGrpSpPr>
          <p:cNvPr id="11" name="Group 10">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12" name="Straight Connector 11">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6598" y="269324"/>
            <a:ext cx="6116779" cy="620877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standing on a scale">
            <a:extLst>
              <a:ext uri="{FF2B5EF4-FFF2-40B4-BE49-F238E27FC236}">
                <a16:creationId xmlns:a16="http://schemas.microsoft.com/office/drawing/2014/main" id="{DB026098-BA9B-D8FB-8EDC-5E540110DF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9611" y="271381"/>
            <a:ext cx="6877445" cy="5450372"/>
          </a:xfrm>
          <a:prstGeom prst="rect">
            <a:avLst/>
          </a:prstGeom>
        </p:spPr>
      </p:pic>
    </p:spTree>
    <p:extLst>
      <p:ext uri="{BB962C8B-B14F-4D97-AF65-F5344CB8AC3E}">
        <p14:creationId xmlns:p14="http://schemas.microsoft.com/office/powerpoint/2010/main" val="30630805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TotalTime>
  <Words>3922</Words>
  <Application>Microsoft Office PowerPoint</Application>
  <PresentationFormat>Widescreen</PresentationFormat>
  <Paragraphs>46</Paragraphs>
  <Slides>45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Calibri</vt:lpstr>
      <vt:lpstr>Calibri Light</vt:lpstr>
      <vt:lpstr>Office Theme</vt:lpstr>
      <vt:lpstr>The Human Locomotion Fall Prevention Protocol: How to Create a Customized Treatment Program to Maintain Strength and Agility as You Age</vt:lpstr>
      <vt:lpstr>The statistics on falling in the elderly are shocking. In an average year, nearly 40% of people over the age of 70 fall at least once , and one in 5 of these falls results in serious injury .   In the United States, this translates into 36 million falls, 8 million injuries, 3 million visits to the emergency room, 900,000 hospitalizations, and 300,000 fractured hips.   Nearly 25% of the people who fracture their hip will be dead in one year, and 50% of them will be unable to return to their prior level of function.</vt:lpstr>
      <vt:lpstr>The good news is that you don’t have to get weak and frail as you get old as a growing body of research is showing that fall rates can be appreciably reduced with simple exercise interventions. Although falls are often multifactorial and result from a combination of risk factors (see table 1), a large percentage of falls can be traced directly to age-related declines in strength, balance, flexibility and/or variation in foot architecture, such as the presence of flat feet, bunions, and/or hammer toes, all of which have been proven to increase your risk of falling.</vt:lpstr>
      <vt:lpstr>Fortunately, it is easy to identify the specific factors that increase your fall risk by performing a series of 14 evidence-based tests. </vt:lpstr>
      <vt:lpstr>Information obtained from these tests allows you to design a customized treatment routine that incorporates any of 12 specific interventions that target specific weak points identified during testing. Because these tests have proven reliability, they can be repeated every few months, which is a great motivator as improvements occur surprisingly fast.</vt:lpstr>
      <vt:lpstr>While this fall prevention program is usually recommended for people over the age of seventy, ideally you will start performing these stretches and exercises while you're in your fifties and sixties. As demonstrated by Faulkner et al., shortly after you turn fifty, you begin to lose nearly 2% of your muscle fibers each year, and the reduction in muscle mass is associated with a 3-fold decrease in strength and power that correlates strongly with disability, falls, and reduced lifespan. The authors point out that the speed in which muscle fibers deteriorate as we age "is largely dependent on the habitual level of physical activity of the individual."</vt:lpstr>
      <vt:lpstr>1. Measuring the Anterior Fall Envelope:   The anterior fall envelope refers to the distance you can lean forward and maintain balance. You can easily test your anterior fall envelope by leaning forward as far as you can while keeping your arms at your side. You'll immediately notice that your toes control the distance you lean forward as they forcefully push down into the ground to maintain balance. Measuring your anterior fall envelope with either a laser scanner or ruler is an indirect test of toe strength. This is important as toe weakness has been proven to be the single best predictor of falling. In a prospective study of 300 older adults, Mickle et al. discovered that non-falling seniors had 20% more toe strength than the seniors who fell. Interestingly, there was no difference in quadriceps or ankle strength between the fallers and non-fallers, confirming that toe weakness, not generalized weakness, is responsible for the falls. Toe weakness is particularly likely to cause a fall when you initiate your first step.   </vt:lpstr>
      <vt:lpstr> Test 2: Measuring Toe Strength.  Toe weakness is extremely common in people over 60: compared to their younger peers, older adults have toe strength declines of more than 35%, which greatly increases the risk of falling. Strength in the big toe is especially important as it is one of the best predictors of impaired balance in the elderly.  In fact, every 1% increase in force you generate beneath your big toe decreases your fall risk 7%.  Toe strength dynamometer allows you to easily measure and record toe strength. You should generate 10% of your body weight beneath your big toe and 7% of your body weight beneath your little toes.</vt:lpstr>
      <vt:lpstr>Test 3: Measure Calf Endurance with the Single-Leg Heel Raise Metronome Test. In addition to measuring toe strength, it is also important to measure endurance in the lower leg muscles as weakness of these muscles has also been correlated with falls. The most accurate way to measure strength is with the single-leg heel-raise test. To perform this test, place your forefoot on a ToePro or a 10-degree foam wedge that is positioned near a wall. Next, set a metronome at 60 beats per minute and begin doing single-leg heel raises keeping time with the metronome. When doing the heel raises, make sure you lift your heels as high as possible for each heel raise until no further repetitions are possible. </vt:lpstr>
      <vt:lpstr>Test 4: The Sit-to-Stand Test.   This highly reliable test is performed by seeing how long it takes you to stand from a seated position 5 times. You should be able to complete this test in anywhere from 10-15 seconds, depending upon your age.</vt:lpstr>
      <vt:lpstr>Test 5: The Alternate Step Test.   This test is performed by alternately stepping up then down on a 7.5-inch step. For safety, the step should be positioned in front of a wall, and you should keep your arms out at all times for balance. The goal is to do a do 8 steps in less than 10 seconds.</vt:lpstr>
      <vt:lpstr>Test 6: Strength of the Hip Rotators.  Strong hips protect you against falling sidewards, which is important as almost all hip fractures are the result of a sidewards fall. You should score 20% of your body weight with this test. </vt:lpstr>
      <vt:lpstr>Test 7: Core Strength.  A strong core is incredibly important as it helps you get up from the ground should you have the misfortune of falling. It’s terrible to think about but nearly 50% of people over the age of 70 who fall are unable to get up on their own. For people who live alone, this can have disastrous consequences.  To test your core, rest on your side with your hip and knees flexed with the weight of your upper body equally supported by both arms. Next, while maintaining ground contact with the legs and the down knee, lift your pelvis up and forward, as if rising from a chair (arrow). You should be able to hold this position for 45 seconds.</vt:lpstr>
      <vt:lpstr>Test 8: The 10-Second Balance Test.  You perform this test while barefoot and you get 3 chances to see if you can balance 10 seconds with your eyes open. This test was performed on 1702 older adults and 20% were unable to maintain balance for the full 10 seconds. Seven years later, 18% of that group had died. In contrast, only 5% of the people who were able to maintain balance had passed away. The average age at the start of this study was 62. The authors state that “unlike aerobic fitness, muscle strength and flexibility, balance tends to be reasonably preserved until the sixth decade of life, when comparatively, it starts to diminish quickly.”</vt:lpstr>
      <vt:lpstr>Test 9: Checking Cutaneous Sensation with a 256-CPS Tuning Fork.   Like vision and hearing, an important yet underappreciated sensory system that worsens with age is the ability of cutaneous receptors located in the skin along bottom of our feet to accurately sense pressure.  These receptors play a huge role in fall prevention as they signal muscles to pull us back to a safe position if we accidentally shift out weight too far in one direction.</vt:lpstr>
      <vt:lpstr>Unfortunately, as we age, the receptors in the bottom of our feet become less sensitive. By the time you turn 50, it takes 20% more pressure to stimulate cutaneous receptors in the soles of your feet, and when you’re 80, it will take 75% more pressure to stimulate the same receptors. The inability of cutaneous receptors to track our balance point is a strong predictor of not just falls, but also ankle and foot arthritis.</vt:lpstr>
      <vt:lpstr>To check sensitivity of the cutaneous nerves, you have the person lie face up on a table with their eyes closed while you tap a 256 cps tuning fork on the side of your knee and place the butt over the bottom of the heel. You then say: “Tell me if you feel vibration from the tuning fork or just pressure from the butt of the tuning fork without any vibration.” You repeat this test 3 times, and alternate whether you tap the tuning fork to produce vibration. If they are incorrect two out of three times, the test is positive as the person has impaired sensation.</vt:lpstr>
      <vt:lpstr>If sensation is diminished, placing Balance Buttons on the top of your insoles can amplify pressure on your cutaneous receptors, which often results in immediate improvements in balance.</vt:lpstr>
      <vt:lpstr>Research shows that fallers tend to displace their center of pressure too far to the side when they initiate walking, and because they cannot feel the pressure, they fall sidewards. Balance Buttons apply pressure in the exact location that the center of pressure begins to move sidewards prior to falling. Even people with significantly impaired sensation can feel the larger elevations if they shift their weight too far to the side.</vt:lpstr>
      <vt:lpstr>Test 10: The Near Tandem Stand Test.  Position yourself so you are standing with your heel 1-inch in front of the big toe of the back foot and 1 inch to the side of the back foot. You can choose which foot you place in the front. Once you feel comfortable in this position, close your eyes and see if you can balance for 10 seconds without taking a step or opening your eyes. This is an important test as it specifically evaluates your tendency to fall sidewards. </vt:lpstr>
      <vt:lpstr>Test 11: Ankle Dorsiflexion.  In an interesting study of the connection between calf tightness and falls, researchers from the University of Queensland measured upward motion of the ankle in 372 women between the ages of 40 and 80 and tested the connection between prior falls and ankle mobility. The authors showed that there was a steady decline in the range of motion between the ages of 40 and 70, and that subjects who had fallen more than twice in the previous year had at least 8° less range compared to non-fallers irrespective of age. Other studies have shown that limited upward motion at the ankle is especially likely to cause a fall while going up and down stairs</vt:lpstr>
      <vt:lpstr>Test 12: Measuring Inversion/Eversion of the Rearfoot:  In a comprehensive study of factors associated with falls in 305 older adults, Spink et al. demonstrated that besides weakness of the big toe (which was the biggest predictor of falls) limited inversion/eversion of the ankle was a consistent and independent predictor of balance and functional performance.  You need 25 degrees of inversion/eversion to remain stable while walking.</vt:lpstr>
      <vt:lpstr>Test 13: Evaluating Spinal Mobility.  It seems odd but to remain stable while walking, it is important that your head remain relatively stationary as you walk and move about. In an interesting evaluation of head motions associated with walking on varied terrain, Menz et al. demonstrate that although our hips and pelvis accelerate forward and backward while walking on irregular surfaces, head movements remain relatively unchanged. The authors state that “one of the primary objectives of the postural control system when walking on irregular surfaces is head control, and that subjects adapt their stepping pattern on irregular surfaces to ensure that the head remains stable.” They suggest elderly people might be more prone to falling because of an inability to maintain smooth head motions while walking.</vt:lpstr>
      <vt:lpstr>Test 14: Foot Architecture (i.e., check for flat feet, bunions and/or hammer toes). The easiest low-tech way to evaluate arch height is to look at your footprints when you get out of the shower: compared to people with neutral and high arches, low-arched people make more ground contact beneath the center of their arch.</vt:lpstr>
      <vt:lpstr>In 2017, researchers from the Institute for Aging Research teamed up with some of the most respected fall researchers in the world and conclusively proved that people with flat feet are significantly more likely to fall. By evaluating the fall rate in 1375 people between the ages of 40 and 98 (average age of 69 years), these researchers demonstrated that compared to people with neutral and high arches, people with flat feet were nearly twice as likely to have 2 or more falls in the prior 12 months. The higher fall rate in people with low arches came as no surprise, as several prior studies have shown that people with low arches have impaired balance and are therefore more likely to fall.</vt:lpstr>
      <vt:lpstr>In the past, most people with flat feet were treated with arch supports or custom orthotics. Although comfortable, several studies have shown that excessive support of the arch can weaken your toe muscles, especially the abductor hallucis and flexor digitorum brevis. Given the strong connection between toe weakness and falls, it’s clear that orthotics should only be prescribed if they are given in conjunction with foot exercises.</vt:lpstr>
      <vt:lpstr>An inexpensive alternative to orthotics is to prescribe Peel and Stick Varus Posts. These posts have all the benefits of orthotics but because they do not support the arch in any way, there is no risk of inadvertently weakening the arch over time. Several high-quality studies have shown that varus posts can decrease the rate and range that your feet roll in, favorably modify movement at the knee, and significantly lessen stress on the muscles responsible for controlling pronation. Two-piece varus posts also been proven to reduce strain in the plantar fascia, which is a common injury that can impair balance.</vt:lpstr>
      <vt:lpstr>Test Results: </vt:lpstr>
      <vt:lpstr>Personalized Interventions Based on Test Results </vt:lpstr>
      <vt:lpstr>1. Toe Pro Exercises.  You'll need to do this exercise if you did poorly on the anterior reach test, heel-raise metronome test and/or if you have a weak toes. Although you can substitute elastic band exercises for the ToePro platform, compliance with elastic bands is low and research shows that exercising toe muscles in their lengthened positions produces 4-fold increases in strength. Unlike elastic bands, which exercise muscles in their shortened positions, the ToePro was designed to exercise muscles of the foot and ankle while they are in their lengthened positions.  In a 2019 pilot study, researchers from Temple University had 22 subjects perform ToePro exercises for six weeks. At the end of the study, subjects who were compliant with the exercise program had 35% increases in toe strength, clinically significant improvements in single-leg balance and importantly, they were able to generate more pressure beneath their inner forefoot while walking. All of these factors can significantly reduce your risk of falling. Researchers from Australia shows that for every 1% increase in force generated beneath the big toe, you decrease someone's fall risk by 7%.</vt:lpstr>
      <vt:lpstr>ToePro Warm-Up Exercise:  The ToePro routine is divided into 2 parts: a warm-up and conventional exercises that more aggressively strengthen the toe muscles. </vt:lpstr>
      <vt:lpstr>Conventional ToePro exercise.  Position the ToePro near a wall and place your toes in the center crest while contacting the wall for support. Start the exercise with your heels on the ground and your weight shifted to the sides of your feet. Next, raise your heels off the ground and slowly roll inward, simultaneously pushing your toes down in the foam. Start by performing 2 sets of 15 repetitions with your knees straight and 2 sets of 15 repetitions with your knees bent. This routine is completed by holding a 60 second isometric contraction after your final repetition, with your heel 1 inch off the floor. This exercise routine is usually performed 4 times per week.</vt:lpstr>
      <vt:lpstr>2. Lateral Step Ups: If you  couldn’t so the sit-to stand test in the allotted time, you should do the lateral step-up  exercise, which has been shown to effectively target the inner quad and hip musculature, while placing very little strain on the knee itself.</vt:lpstr>
      <vt:lpstr>3. Metronome Alternate Step Exercise:   This exercise is performed if you could not do 8 alternate step ups in less than 10 seconds. The most common exercise prescription is to do alternate step ups on a 6-inch platform for 30 seconds with the metronome set at the highest beat frequency the person can comfortably maintain. Repeat this routine 3 times.</vt:lpstr>
      <vt:lpstr>4. Hip Strengthening Exercises:  If you generated less than 20% of your body weight with the hip rotation test, do one set of 60 repetitions of the standing clamshell, and follow this with 2 sets of 15 repetitions of both the fencers lunge in the curtsy step up. To this routine 4 times per week.</vt:lpstr>
      <vt:lpstr>5. DNS Core Exercise: This exercises for people who were unable to hold the beginner side bridge for 45 seconds. This exercise is performed by alternately flexing and extending your upper hip while you are in a side bridge position. You finish this exercise by bringing the top knee towards the top hand, which initiates a rolling action that makes it easy for you to get up from the floor. The next slide shows a video of someone doing this exercise.</vt:lpstr>
      <vt:lpstr>6. The McHugh protocol. Because balance deficits occur so rapidly as you age, people over the age of 60 should perform this exercise for 3-minutes on each leg daily. It is especially important to do this exercise if you failed to 10-second balance test, 256 cps Tuning Fork Test and/or the Near Tandem Stand test. </vt:lpstr>
      <vt:lpstr>7. Balance Buttons: You should be wearing Balance Buttons if you are unable to feel the vibration from the 256-cps tuning fork and/or if you performed poorly on the 10-Second Balance Test or the Near Tandem Stand Test.  </vt:lpstr>
      <vt:lpstr>8. Rotational Ankle Exercise.  This exercise is performed if you did poorly on the 10-Second Balance Test, the 256-cps Tuning Fork Test and/or the Near Tandem Stand Test.</vt:lpstr>
      <vt:lpstr>9. Calf stretches:  People will less than 34° of upward motion at the ankle should perform the stretches illustrated on the right. Before doing these stretches, place your heels on the high part of a ToePro or slant board and do toe raises until you are slightly fatigued (A). Fatiguing the muscles in the front of the leg temporarily inhibits the muscles you're about to stretch, making it easier to lengthen them. To stretch the back of the calf, stand on a ToePro or a slant board and lean forward with your knees straight for 60 seconds (B). Rest for a few seconds and repeat this stretch for another 60 seconds with your knees bent (C). Rest for another few seconds and repeat the stretches in figures B and C for 60 seconds each, but this time perform both stretches with your feet pointing in slightly.</vt:lpstr>
      <vt:lpstr>10. The Two-to-One Ankle Rockboard. You need to do this exercise if you have less than 25° of inversion/eversion of the rearfoot. To use this rockboard, place your foot over the abrasive strip so your arch points towards the long side of the board (B). Next, while keeping your hip and knee straight, use your ankle to rotate the rockboard so the edges touch the ground on all sides (C). With a little practice, you should be able to perform 60 clockwise rotations with your left foot, then 60 counterclockwise rotations with your right foot.</vt:lpstr>
      <vt:lpstr>11. Neck and back stretches. You need to do the stretches if you have less than 75° of neck rotation in either direction, or if you have asymmetric neck rotation. These are just generally good exercises to do as you get older.</vt:lpstr>
      <vt:lpstr>Improving Neck Rotation:  While sitting in a chair facing forward, place your hand against your right cheek and turn your head to the right while your hand provides enough resistance that your head remains still (A). You should hold this isometric contraction for 5 seconds while using a moderate amount of force (about 10 pounds of pressure). Next, turn your head to the right as far as it will go and hold that end position for 10 seconds (B). Repeat this going in the opposite direction and perform the stretch 4 times per day in each direction.</vt:lpstr>
      <vt:lpstr>Improving Midback Rotation: While seated, grasp the back of the chair and pull yourself so your upper back rotates as far as it possibly can (arrow). Hold this position for 30 seconds and repeat in each direction 4 times.</vt:lpstr>
      <vt:lpstr>12. If you have flat  feet, bunions and/or hammer toes, use  the Peel and Stick Varus Posts, toe separators, and/or toe crests.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Human Locomotion Fall Prevention Protocol: Clinical Evaluations and Interventions</dc:title>
  <dc:creator>Tom Michaud</dc:creator>
  <cp:lastModifiedBy>Tom Michaud</cp:lastModifiedBy>
  <cp:revision>33</cp:revision>
  <dcterms:created xsi:type="dcterms:W3CDTF">2023-10-07T20:47:27Z</dcterms:created>
  <dcterms:modified xsi:type="dcterms:W3CDTF">2023-11-08T22:55:28Z</dcterms:modified>
</cp:coreProperties>
</file>